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Lst>
  <p:notesMasterIdLst>
    <p:notesMasterId r:id="rId23"/>
  </p:notesMasterIdLst>
  <p:sldIdLst>
    <p:sldId id="256" r:id="rId7"/>
    <p:sldId id="527" r:id="rId8"/>
    <p:sldId id="534" r:id="rId9"/>
    <p:sldId id="528" r:id="rId10"/>
    <p:sldId id="536" r:id="rId11"/>
    <p:sldId id="529" r:id="rId12"/>
    <p:sldId id="530" r:id="rId13"/>
    <p:sldId id="537" r:id="rId14"/>
    <p:sldId id="538" r:id="rId15"/>
    <p:sldId id="539" r:id="rId16"/>
    <p:sldId id="541" r:id="rId17"/>
    <p:sldId id="540" r:id="rId18"/>
    <p:sldId id="542" r:id="rId19"/>
    <p:sldId id="535" r:id="rId20"/>
    <p:sldId id="543" r:id="rId21"/>
    <p:sldId id="4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ien Phong" initials="NT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9D"/>
    <a:srgbClr val="22639F"/>
    <a:srgbClr val="2D9CCF"/>
    <a:srgbClr val="FF3399"/>
    <a:srgbClr val="55B66B"/>
    <a:srgbClr val="E6BD28"/>
    <a:srgbClr val="FF9900"/>
    <a:srgbClr val="3A3E92"/>
    <a:srgbClr val="FF5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nathan.pincus\Downloads\data080219%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nathan.pincus\Downloads\Data_Extract_From_World_Development_Indicators%20(9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nathan.pincus\Downloads\41308_2020_107_MOESM1_ES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4a74c74f60d3bb30/UNDP/Financing%20development/Emerging%20market%20capital%20flows%20in%20GD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onathan.pincus\Downloads\download%20(3).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4a74c74f60d3bb30/UNDP/Financing%20development/Figure%2012%20Trade%20balance%20and%20FDI%20payments%20V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onathan.pincus\Downloads\october-2021-country-fiscal-measures-database-publication.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Asia!$C$1</c:f>
              <c:strCache>
                <c:ptCount val="1"/>
                <c:pt idx="0">
                  <c:v>GDP</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8.4744408390714385E-2"/>
                  <c:y val="6.6000411818218863E-2"/>
                </c:manualLayout>
              </c:layout>
              <c:tx>
                <c:rich>
                  <a:bodyPr/>
                  <a:lstStyle/>
                  <a:p>
                    <a:fld id="{1601DDFE-E3DC-4FF4-829C-066405CF3991}" type="CELLRANGE">
                      <a:rPr lang="en-US" dirty="0"/>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671B-4992-8041-0E4BDD12452C}"/>
                </c:ext>
                <c:ext xmlns:c15="http://schemas.microsoft.com/office/drawing/2012/chart" uri="{CE6537A1-D6FC-4f65-9D91-7224C49458BB}">
                  <c15:layout/>
                  <c15:dlblFieldTable/>
                  <c15:showDataLabelsRange val="1"/>
                </c:ext>
              </c:extLst>
            </c:dLbl>
            <c:dLbl>
              <c:idx val="1"/>
              <c:layout>
                <c:manualLayout>
                  <c:x val="5.7413772966055043E-2"/>
                  <c:y val="5.0769335657328787E-2"/>
                </c:manualLayout>
              </c:layout>
              <c:tx>
                <c:rich>
                  <a:bodyPr/>
                  <a:lstStyle/>
                  <a:p>
                    <a:fld id="{0450E0DB-1CE7-49E6-8CFE-C532F91FBBD1}" type="CELLRANGE">
                      <a:rPr lang="en-US" dirty="0"/>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671B-4992-8041-0E4BDD12452C}"/>
                </c:ext>
                <c:ext xmlns:c15="http://schemas.microsoft.com/office/drawing/2012/chart" uri="{CE6537A1-D6FC-4f65-9D91-7224C49458BB}">
                  <c15:layout/>
                  <c15:dlblFieldTable/>
                  <c15:showDataLabelsRange val="1"/>
                </c:ext>
              </c:extLst>
            </c:dLbl>
            <c:dLbl>
              <c:idx val="2"/>
              <c:layout>
                <c:manualLayout>
                  <c:x val="1.8909183311876378E-2"/>
                  <c:y val="-1.4576620340560353E-2"/>
                </c:manualLayout>
              </c:layout>
              <c:tx>
                <c:rich>
                  <a:bodyPr/>
                  <a:lstStyle/>
                  <a:p>
                    <a:fld id="{67B1BAF1-A615-4A8B-B062-DED020DED326}"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671B-4992-8041-0E4BDD12452C}"/>
                </c:ext>
                <c:ext xmlns:c15="http://schemas.microsoft.com/office/drawing/2012/chart" uri="{CE6537A1-D6FC-4f65-9D91-7224C49458BB}">
                  <c15:layout/>
                  <c15:dlblFieldTable/>
                  <c15:showDataLabelsRange val="1"/>
                </c:ext>
              </c:extLst>
            </c:dLbl>
            <c:dLbl>
              <c:idx val="3"/>
              <c:layout>
                <c:manualLayout>
                  <c:x val="-0.18546583591990448"/>
                  <c:y val="6.7052453566577616E-2"/>
                </c:manualLayout>
              </c:layout>
              <c:tx>
                <c:rich>
                  <a:bodyPr/>
                  <a:lstStyle/>
                  <a:p>
                    <a:fld id="{B88FFE09-A3D3-4562-9751-B9AC8914C451}" type="CELLRANGE">
                      <a:rPr lang="en-US" dirty="0"/>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671B-4992-8041-0E4BDD12452C}"/>
                </c:ext>
                <c:ext xmlns:c15="http://schemas.microsoft.com/office/drawing/2012/chart" uri="{CE6537A1-D6FC-4f65-9D91-7224C49458BB}">
                  <c15:layout/>
                  <c15:dlblFieldTable/>
                  <c15:showDataLabelsRange val="1"/>
                </c:ext>
              </c:extLst>
            </c:dLbl>
            <c:dLbl>
              <c:idx val="4"/>
              <c:layout/>
              <c:tx>
                <c:rich>
                  <a:bodyPr/>
                  <a:lstStyle/>
                  <a:p>
                    <a:fld id="{34FF27BE-6DB2-4A99-9334-FC5E14CBFD1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manualLayout>
                  <c:x val="2.1010203679862728E-3"/>
                  <c:y val="-6.9967777634689698E-2"/>
                </c:manualLayout>
              </c:layout>
              <c:tx>
                <c:rich>
                  <a:bodyPr/>
                  <a:lstStyle/>
                  <a:p>
                    <a:fld id="{80BCE0B4-16F1-480C-A99E-A6F8081F57F5}"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671B-4992-8041-0E4BDD12452C}"/>
                </c:ext>
                <c:ext xmlns:c15="http://schemas.microsoft.com/office/drawing/2012/chart" uri="{CE6537A1-D6FC-4f65-9D91-7224C49458BB}">
                  <c15:layout/>
                  <c15:dlblFieldTable/>
                  <c15:showDataLabelsRange val="1"/>
                </c:ext>
              </c:extLst>
            </c:dLbl>
            <c:dLbl>
              <c:idx val="6"/>
              <c:layout/>
              <c:tx>
                <c:rich>
                  <a:bodyPr/>
                  <a:lstStyle/>
                  <a:p>
                    <a:fld id="{11AD3D15-C872-4B12-9749-0CA9021EE0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manualLayout>
                  <c:x val="4.832346846368428E-2"/>
                  <c:y val="4.3729861021679986E-3"/>
                </c:manualLayout>
              </c:layout>
              <c:tx>
                <c:rich>
                  <a:bodyPr/>
                  <a:lstStyle/>
                  <a:p>
                    <a:fld id="{30778261-9AF9-4881-8A50-B01102ED4946}"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671B-4992-8041-0E4BDD12452C}"/>
                </c:ext>
                <c:ext xmlns:c15="http://schemas.microsoft.com/office/drawing/2012/chart" uri="{CE6537A1-D6FC-4f65-9D91-7224C49458BB}">
                  <c15:layout>
                    <c:manualLayout>
                      <c:w val="7.6382512760803628E-2"/>
                      <c:h val="5.2767365632828481E-2"/>
                    </c:manualLayout>
                  </c15:layout>
                  <c15:dlblFieldTable/>
                  <c15:showDataLabelsRange val="1"/>
                </c:ext>
              </c:extLst>
            </c:dLbl>
            <c:dLbl>
              <c:idx val="8"/>
              <c:layout>
                <c:manualLayout>
                  <c:x val="-2.3111224047849002E-2"/>
                  <c:y val="0"/>
                </c:manualLayout>
              </c:layout>
              <c:tx>
                <c:rich>
                  <a:bodyPr/>
                  <a:lstStyle/>
                  <a:p>
                    <a:fld id="{8F461283-8B25-4F59-88B9-71B770BC7030}"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8-671B-4992-8041-0E4BDD12452C}"/>
                </c:ext>
                <c:ext xmlns:c15="http://schemas.microsoft.com/office/drawing/2012/chart" uri="{CE6537A1-D6FC-4f65-9D91-7224C49458BB}">
                  <c15:layout/>
                  <c15:dlblFieldTable/>
                  <c15:showDataLabelsRange val="1"/>
                </c:ext>
              </c:extLst>
            </c:dLbl>
            <c:dLbl>
              <c:idx val="9"/>
              <c:layout/>
              <c:tx>
                <c:rich>
                  <a:bodyPr/>
                  <a:lstStyle/>
                  <a:p>
                    <a:fld id="{D1BF3871-0323-4F4B-BC17-C34812575F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manualLayout>
                  <c:x val="-0.15646712267080384"/>
                  <c:y val="3.256669492464928E-3"/>
                </c:manualLayout>
              </c:layout>
              <c:tx>
                <c:rich>
                  <a:bodyPr/>
                  <a:lstStyle/>
                  <a:p>
                    <a:fld id="{EAC31A15-A8D6-4977-BFAA-9E19DDF82169}" type="CELLRANGE">
                      <a:rPr lang="en-US" dirty="0"/>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A-671B-4992-8041-0E4BDD12452C}"/>
                </c:ext>
                <c:ext xmlns:c15="http://schemas.microsoft.com/office/drawing/2012/chart" uri="{CE6537A1-D6FC-4f65-9D91-7224C49458BB}">
                  <c15:layout/>
                  <c15:dlblFieldTable/>
                  <c15:showDataLabelsRange val="1"/>
                </c:ext>
              </c:extLst>
            </c:dLbl>
            <c:dLbl>
              <c:idx val="11"/>
              <c:layout/>
              <c:tx>
                <c:rich>
                  <a:bodyPr/>
                  <a:lstStyle/>
                  <a:p>
                    <a:fld id="{FDC3E3CF-FEA7-4CC1-92F6-62E1AA9EF2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manualLayout>
                  <c:x val="-7.5636733247505861E-2"/>
                  <c:y val="-4.3729861021681062E-2"/>
                </c:manualLayout>
              </c:layout>
              <c:tx>
                <c:rich>
                  <a:bodyPr/>
                  <a:lstStyle/>
                  <a:p>
                    <a:fld id="{66C61E84-AFFF-4A2B-B2C7-3A98BC5D6EBA}" type="CELLRANGE">
                      <a:rPr lang="en-US"/>
                      <a:pPr/>
                      <a:t>[CELLRANGE]</a:t>
                    </a:fld>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671B-4992-8041-0E4BDD12452C}"/>
                </c:ext>
                <c:ext xmlns:c15="http://schemas.microsoft.com/office/drawing/2012/chart" uri="{CE6537A1-D6FC-4f65-9D91-7224C49458BB}">
                  <c15:layout/>
                  <c15:dlblFieldTable/>
                  <c15:showDataLabelsRange val="1"/>
                </c:ext>
              </c:extLst>
            </c:dLbl>
            <c:dLbl>
              <c:idx val="13"/>
              <c:layout/>
              <c:tx>
                <c:rich>
                  <a:bodyPr/>
                  <a:lstStyle/>
                  <a:p>
                    <a:fld id="{7E724B40-8171-4965-A2EF-C9C51E27620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3C484996-0F4D-4263-99E2-0191C09D44A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
              <c:layout/>
              <c:tx>
                <c:rich>
                  <a:bodyPr/>
                  <a:lstStyle/>
                  <a:p>
                    <a:fld id="{D7D15DF3-63FB-4B80-A79C-E7EF5ED1F3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0BFDD53F-C283-4D92-9E4C-AB0D9F219E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xVal>
            <c:numRef>
              <c:f>Asia!$B$2:$B$18</c:f>
              <c:numCache>
                <c:formatCode>0%</c:formatCode>
                <c:ptCount val="17"/>
                <c:pt idx="0">
                  <c:v>0.58465113974551919</c:v>
                </c:pt>
                <c:pt idx="1">
                  <c:v>0.63832786571095457</c:v>
                </c:pt>
                <c:pt idx="2">
                  <c:v>0.73720616695935393</c:v>
                </c:pt>
                <c:pt idx="3">
                  <c:v>0.55175893569653989</c:v>
                </c:pt>
                <c:pt idx="4">
                  <c:v>0.74858145327982228</c:v>
                </c:pt>
                <c:pt idx="5">
                  <c:v>0.62420472198704369</c:v>
                </c:pt>
                <c:pt idx="6">
                  <c:v>1.4954387094075094</c:v>
                </c:pt>
                <c:pt idx="7">
                  <c:v>0.69294200802181327</c:v>
                </c:pt>
                <c:pt idx="8">
                  <c:v>0.38500005079285138</c:v>
                </c:pt>
                <c:pt idx="9">
                  <c:v>1.0952700238877513</c:v>
                </c:pt>
                <c:pt idx="10">
                  <c:v>0.51870793045158747</c:v>
                </c:pt>
                <c:pt idx="11">
                  <c:v>0.32369528830108063</c:v>
                </c:pt>
                <c:pt idx="12">
                  <c:v>0.47810278042281229</c:v>
                </c:pt>
                <c:pt idx="13">
                  <c:v>0.94087023534560843</c:v>
                </c:pt>
                <c:pt idx="14">
                  <c:v>1.2647614963824712</c:v>
                </c:pt>
                <c:pt idx="15">
                  <c:v>0.62906874741238983</c:v>
                </c:pt>
                <c:pt idx="16">
                  <c:v>0.82274632809977077</c:v>
                </c:pt>
              </c:numCache>
            </c:numRef>
          </c:xVal>
          <c:yVal>
            <c:numRef>
              <c:f>Asia!$C$2:$C$18</c:f>
              <c:numCache>
                <c:formatCode>General</c:formatCode>
                <c:ptCount val="17"/>
                <c:pt idx="0">
                  <c:v>4160.7033247153095</c:v>
                </c:pt>
                <c:pt idx="1">
                  <c:v>3928.3739336319504</c:v>
                </c:pt>
                <c:pt idx="2">
                  <c:v>7257.8121069874524</c:v>
                </c:pt>
                <c:pt idx="3">
                  <c:v>4739.9154450009391</c:v>
                </c:pt>
                <c:pt idx="4">
                  <c:v>3565.1978074005242</c:v>
                </c:pt>
                <c:pt idx="5">
                  <c:v>7155.4431870997014</c:v>
                </c:pt>
                <c:pt idx="6">
                  <c:v>14344.421239442372</c:v>
                </c:pt>
                <c:pt idx="7">
                  <c:v>6182.9221085747349</c:v>
                </c:pt>
                <c:pt idx="8">
                  <c:v>10935.63171582557</c:v>
                </c:pt>
                <c:pt idx="9">
                  <c:v>26661.507416033313</c:v>
                </c:pt>
                <c:pt idx="10">
                  <c:v>4571.2050784080366</c:v>
                </c:pt>
                <c:pt idx="11">
                  <c:v>8120.8687932970297</c:v>
                </c:pt>
                <c:pt idx="12">
                  <c:v>12584.104792477643</c:v>
                </c:pt>
                <c:pt idx="13">
                  <c:v>17422.952351205931</c:v>
                </c:pt>
                <c:pt idx="14">
                  <c:v>40966.593218994567</c:v>
                </c:pt>
                <c:pt idx="15">
                  <c:v>40957.418058714524</c:v>
                </c:pt>
                <c:pt idx="16">
                  <c:v>48501</c:v>
                </c:pt>
              </c:numCache>
            </c:numRef>
          </c:yVal>
          <c:smooth val="0"/>
          <c:extLst xmlns:c16r2="http://schemas.microsoft.com/office/drawing/2015/06/chart">
            <c:ext xmlns:c16="http://schemas.microsoft.com/office/drawing/2014/chart" uri="{C3380CC4-5D6E-409C-BE32-E72D297353CC}">
              <c16:uniqueId val="{00000011-671B-4992-8041-0E4BDD12452C}"/>
            </c:ext>
            <c:ext xmlns:c15="http://schemas.microsoft.com/office/drawing/2012/chart" uri="{02D57815-91ED-43cb-92C2-25804820EDAC}">
              <c15:datalabelsRange>
                <c15:f>Asia!$A$2:$A$18</c15:f>
                <c15:dlblRangeCache>
                  <c:ptCount val="17"/>
                  <c:pt idx="0">
                    <c:v>Bangadesh</c:v>
                  </c:pt>
                  <c:pt idx="1">
                    <c:v>Cambodia</c:v>
                  </c:pt>
                  <c:pt idx="2">
                    <c:v>Laos</c:v>
                  </c:pt>
                  <c:pt idx="3">
                    <c:v>Myanmar</c:v>
                  </c:pt>
                  <c:pt idx="4">
                    <c:v>Nepal</c:v>
                  </c:pt>
                  <c:pt idx="5">
                    <c:v>Vietnam</c:v>
                  </c:pt>
                  <c:pt idx="6">
                    <c:v>China</c:v>
                  </c:pt>
                  <c:pt idx="7">
                    <c:v>India</c:v>
                  </c:pt>
                  <c:pt idx="8">
                    <c:v>Indonesia</c:v>
                  </c:pt>
                  <c:pt idx="9">
                    <c:v>Malaysia</c:v>
                  </c:pt>
                  <c:pt idx="10">
                    <c:v>Pakistan</c:v>
                  </c:pt>
                  <c:pt idx="11">
                    <c:v>Philippines</c:v>
                  </c:pt>
                  <c:pt idx="12">
                    <c:v>Sri Lanka</c:v>
                  </c:pt>
                  <c:pt idx="13">
                    <c:v>Thailand</c:v>
                  </c:pt>
                  <c:pt idx="14">
                    <c:v>Japan</c:v>
                  </c:pt>
                  <c:pt idx="15">
                    <c:v>Korea</c:v>
                  </c:pt>
                  <c:pt idx="16">
                    <c:v>Taiwan</c:v>
                  </c:pt>
                </c15:dlblRangeCache>
              </c15:datalabelsRange>
            </c:ext>
          </c:extLst>
        </c:ser>
        <c:dLbls>
          <c:showLegendKey val="0"/>
          <c:showVal val="0"/>
          <c:showCatName val="0"/>
          <c:showSerName val="0"/>
          <c:showPercent val="0"/>
          <c:showBubbleSize val="0"/>
        </c:dLbls>
        <c:axId val="610341760"/>
        <c:axId val="610333600"/>
      </c:scatterChart>
      <c:valAx>
        <c:axId val="610341760"/>
        <c:scaling>
          <c:orientation val="minMax"/>
          <c:max val="1.6"/>
          <c:min val="0.300000000000000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err="1"/>
                  <a:t>Tích</a:t>
                </a:r>
                <a:r>
                  <a:rPr lang="en-US" baseline="0" dirty="0"/>
                  <a:t> </a:t>
                </a:r>
                <a:r>
                  <a:rPr lang="en-US" baseline="0" dirty="0" err="1"/>
                  <a:t>lũy</a:t>
                </a:r>
                <a:r>
                  <a:rPr lang="en-US" baseline="0" dirty="0"/>
                  <a:t> </a:t>
                </a:r>
                <a:r>
                  <a:rPr lang="en-US" baseline="0" dirty="0" err="1"/>
                  <a:t>vốn</a:t>
                </a:r>
                <a:r>
                  <a:rPr lang="en-US" baseline="0" dirty="0"/>
                  <a:t> </a:t>
                </a:r>
                <a:r>
                  <a:rPr lang="en-US" baseline="0" dirty="0" err="1"/>
                  <a:t>công</a:t>
                </a:r>
                <a:r>
                  <a:rPr lang="en-US" baseline="0" dirty="0"/>
                  <a:t> </a:t>
                </a:r>
                <a:r>
                  <a:rPr lang="en-US" baseline="0" dirty="0" err="1"/>
                  <a:t>trên</a:t>
                </a:r>
                <a:r>
                  <a:rPr lang="en-US" baseline="0" dirty="0"/>
                  <a:t> </a:t>
                </a:r>
                <a:r>
                  <a:rPr lang="en-US" dirty="0"/>
                  <a:t>GDP (%), </a:t>
                </a:r>
                <a:r>
                  <a:rPr lang="en-US" dirty="0" err="1"/>
                  <a:t>năm</a:t>
                </a:r>
                <a:r>
                  <a:rPr lang="en-US" baseline="0" dirty="0"/>
                  <a:t> </a:t>
                </a:r>
                <a:r>
                  <a:rPr lang="en-US" dirty="0"/>
                  <a:t>2017</a:t>
                </a:r>
              </a:p>
            </c:rich>
          </c:tx>
          <c:layout>
            <c:manualLayout>
              <c:xMode val="edge"/>
              <c:yMode val="edge"/>
              <c:x val="0.30219174474356136"/>
              <c:y val="0.923910041822274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0333600"/>
        <c:crosses val="autoZero"/>
        <c:crossBetween val="midCat"/>
      </c:valAx>
      <c:valAx>
        <c:axId val="610333600"/>
        <c:scaling>
          <c:orientation val="minMax"/>
          <c:max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GDP </a:t>
                </a:r>
                <a:r>
                  <a:rPr lang="en-US" dirty="0" err="1"/>
                  <a:t>bình</a:t>
                </a:r>
                <a:r>
                  <a:rPr lang="en-US" baseline="0" dirty="0"/>
                  <a:t> </a:t>
                </a:r>
                <a:r>
                  <a:rPr lang="en-US" baseline="0" dirty="0" err="1"/>
                  <a:t>quân</a:t>
                </a:r>
                <a:r>
                  <a:rPr lang="en-US" baseline="0" dirty="0"/>
                  <a:t> </a:t>
                </a:r>
                <a:r>
                  <a:rPr lang="en-US" baseline="0" dirty="0" err="1"/>
                  <a:t>đầu</a:t>
                </a:r>
                <a:r>
                  <a:rPr lang="en-US" baseline="0" dirty="0"/>
                  <a:t> </a:t>
                </a:r>
                <a:r>
                  <a:rPr lang="en-US" baseline="0" dirty="0" err="1"/>
                  <a:t>người</a:t>
                </a:r>
                <a:r>
                  <a:rPr lang="en-US" baseline="0" dirty="0"/>
                  <a:t>, </a:t>
                </a:r>
                <a:r>
                  <a:rPr lang="en-US" baseline="0" dirty="0" err="1"/>
                  <a:t>giá</a:t>
                </a:r>
                <a:r>
                  <a:rPr lang="en-US" baseline="0" dirty="0"/>
                  <a:t> </a:t>
                </a:r>
                <a:r>
                  <a:rPr lang="en-US" dirty="0"/>
                  <a:t>PPP 2017</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0341760"/>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600" dirty="0" err="1"/>
              <a:t>Hàn</a:t>
            </a:r>
            <a:r>
              <a:rPr lang="en-US" sz="1600" dirty="0"/>
              <a:t> </a:t>
            </a:r>
            <a:r>
              <a:rPr lang="en-US" sz="1600" dirty="0" err="1"/>
              <a:t>Quốc</a:t>
            </a:r>
            <a:r>
              <a:rPr lang="en-US" sz="1600" dirty="0"/>
              <a:t>: </a:t>
            </a:r>
            <a:r>
              <a:rPr lang="en-US" sz="1600" dirty="0" err="1"/>
              <a:t>Tăng</a:t>
            </a:r>
            <a:r>
              <a:rPr lang="en-US" sz="1600" dirty="0"/>
              <a:t> </a:t>
            </a:r>
            <a:r>
              <a:rPr lang="en-US" sz="1600" dirty="0" err="1"/>
              <a:t>trưởng</a:t>
            </a:r>
            <a:r>
              <a:rPr lang="en-US" sz="1600" dirty="0"/>
              <a:t>, </a:t>
            </a:r>
            <a:r>
              <a:rPr lang="en-US" sz="1600" dirty="0" err="1"/>
              <a:t>tiết</a:t>
            </a:r>
            <a:r>
              <a:rPr lang="en-US" sz="1600" dirty="0"/>
              <a:t> </a:t>
            </a:r>
            <a:r>
              <a:rPr lang="en-US" sz="1600" dirty="0" err="1"/>
              <a:t>kiệm</a:t>
            </a:r>
            <a:r>
              <a:rPr lang="en-US" sz="1600" dirty="0"/>
              <a:t> </a:t>
            </a:r>
            <a:r>
              <a:rPr lang="en-US" sz="1600" dirty="0" err="1"/>
              <a:t>và</a:t>
            </a:r>
            <a:r>
              <a:rPr lang="en-US" sz="1600" dirty="0"/>
              <a:t> </a:t>
            </a:r>
            <a:r>
              <a:rPr lang="en-US" sz="1600" dirty="0" err="1"/>
              <a:t>đầu</a:t>
            </a:r>
            <a:r>
              <a:rPr lang="en-US" sz="1600" dirty="0"/>
              <a:t> </a:t>
            </a:r>
            <a:r>
              <a:rPr lang="en-US" sz="1600" dirty="0" err="1"/>
              <a:t>tư</a:t>
            </a:r>
            <a:endParaRPr lang="en-US" sz="1600"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044310637640877E-2"/>
          <c:y val="0.13276178460585231"/>
          <c:w val="0.84191137872471822"/>
          <c:h val="0.65175367327099643"/>
        </c:manualLayout>
      </c:layout>
      <c:lineChart>
        <c:grouping val="standard"/>
        <c:varyColors val="0"/>
        <c:ser>
          <c:idx val="0"/>
          <c:order val="0"/>
          <c:tx>
            <c:strRef>
              <c:f>Data!$D$18</c:f>
              <c:strCache>
                <c:ptCount val="1"/>
                <c:pt idx="0">
                  <c:v>Gross domestic savings (% GDP)</c:v>
                </c:pt>
              </c:strCache>
            </c:strRef>
          </c:tx>
          <c:spPr>
            <a:ln w="28575" cap="rnd">
              <a:solidFill>
                <a:schemeClr val="accent1"/>
              </a:solidFill>
              <a:round/>
            </a:ln>
            <a:effectLst/>
          </c:spPr>
          <c:marker>
            <c:symbol val="none"/>
          </c:marker>
          <c:cat>
            <c:strRef>
              <c:f>Data!$E$17:$AI$17</c:f>
              <c:strCache>
                <c:ptCount val="31"/>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strCache>
            </c:strRef>
          </c:cat>
          <c:val>
            <c:numRef>
              <c:f>Data!$E$18:$AI$18</c:f>
              <c:numCache>
                <c:formatCode>0%</c:formatCode>
                <c:ptCount val="31"/>
                <c:pt idx="0">
                  <c:v>5.0204774770772113E-2</c:v>
                </c:pt>
                <c:pt idx="1">
                  <c:v>7.0710052528527856E-2</c:v>
                </c:pt>
                <c:pt idx="2">
                  <c:v>8.4997557071229343E-2</c:v>
                </c:pt>
                <c:pt idx="3">
                  <c:v>9.4489129895112281E-2</c:v>
                </c:pt>
                <c:pt idx="4">
                  <c:v>0.10100235312498736</c:v>
                </c:pt>
                <c:pt idx="5">
                  <c:v>0.12369917706791722</c:v>
                </c:pt>
                <c:pt idx="6">
                  <c:v>0.14418252079911337</c:v>
                </c:pt>
                <c:pt idx="7">
                  <c:v>0.16218492626233524</c:v>
                </c:pt>
                <c:pt idx="8">
                  <c:v>0.16220989967299795</c:v>
                </c:pt>
                <c:pt idx="9">
                  <c:v>0.15857083290262133</c:v>
                </c:pt>
                <c:pt idx="10">
                  <c:v>0.17863428195507067</c:v>
                </c:pt>
                <c:pt idx="11">
                  <c:v>0.20234653320509874</c:v>
                </c:pt>
                <c:pt idx="12">
                  <c:v>0.2124453444710708</c:v>
                </c:pt>
                <c:pt idx="13">
                  <c:v>0.2205681672494296</c:v>
                </c:pt>
                <c:pt idx="14">
                  <c:v>0.24298160971521751</c:v>
                </c:pt>
                <c:pt idx="15">
                  <c:v>0.27825166070475205</c:v>
                </c:pt>
                <c:pt idx="16">
                  <c:v>0.29607163414358179</c:v>
                </c:pt>
                <c:pt idx="17">
                  <c:v>0.2864571070943292</c:v>
                </c:pt>
                <c:pt idx="18">
                  <c:v>0.26899212895033336</c:v>
                </c:pt>
                <c:pt idx="19">
                  <c:v>0.25718879325681765</c:v>
                </c:pt>
                <c:pt idx="20">
                  <c:v>0.27403795652261614</c:v>
                </c:pt>
                <c:pt idx="21">
                  <c:v>0.29984972657147613</c:v>
                </c:pt>
                <c:pt idx="22">
                  <c:v>0.32252709144358072</c:v>
                </c:pt>
                <c:pt idx="23">
                  <c:v>0.34273396840395282</c:v>
                </c:pt>
                <c:pt idx="24">
                  <c:v>0.36393114803152238</c:v>
                </c:pt>
                <c:pt idx="25">
                  <c:v>0.38982243016118567</c:v>
                </c:pt>
                <c:pt idx="26">
                  <c:v>0.39700134046717234</c:v>
                </c:pt>
                <c:pt idx="27">
                  <c:v>0.39548125534386092</c:v>
                </c:pt>
                <c:pt idx="28">
                  <c:v>0.38785008413427041</c:v>
                </c:pt>
                <c:pt idx="29">
                  <c:v>0.38574865388250085</c:v>
                </c:pt>
                <c:pt idx="30">
                  <c:v>0.38354483610281931</c:v>
                </c:pt>
              </c:numCache>
            </c:numRef>
          </c:val>
          <c:smooth val="0"/>
          <c:extLst xmlns:c16r2="http://schemas.microsoft.com/office/drawing/2015/06/chart">
            <c:ext xmlns:c16="http://schemas.microsoft.com/office/drawing/2014/chart" uri="{C3380CC4-5D6E-409C-BE32-E72D297353CC}">
              <c16:uniqueId val="{00000000-EBF5-4582-8E0A-E8FEC34E2301}"/>
            </c:ext>
          </c:extLst>
        </c:ser>
        <c:ser>
          <c:idx val="1"/>
          <c:order val="1"/>
          <c:tx>
            <c:strRef>
              <c:f>Data!$D$19</c:f>
              <c:strCache>
                <c:ptCount val="1"/>
                <c:pt idx="0">
                  <c:v>Gross capital formation (% GDP)</c:v>
                </c:pt>
              </c:strCache>
            </c:strRef>
          </c:tx>
          <c:spPr>
            <a:ln w="28575" cap="rnd">
              <a:solidFill>
                <a:schemeClr val="accent2"/>
              </a:solidFill>
              <a:round/>
            </a:ln>
            <a:effectLst/>
          </c:spPr>
          <c:marker>
            <c:symbol val="none"/>
          </c:marker>
          <c:cat>
            <c:strRef>
              <c:f>Data!$E$17:$AI$17</c:f>
              <c:strCache>
                <c:ptCount val="31"/>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strCache>
            </c:strRef>
          </c:cat>
          <c:val>
            <c:numRef>
              <c:f>Data!$E$19:$AI$19</c:f>
              <c:numCache>
                <c:formatCode>0%</c:formatCode>
                <c:ptCount val="31"/>
                <c:pt idx="0">
                  <c:v>0.15185401521394831</c:v>
                </c:pt>
                <c:pt idx="1">
                  <c:v>0.16091491977728925</c:v>
                </c:pt>
                <c:pt idx="2">
                  <c:v>0.1632133813038095</c:v>
                </c:pt>
                <c:pt idx="3">
                  <c:v>0.17291366459497745</c:v>
                </c:pt>
                <c:pt idx="4">
                  <c:v>0.19553974257199261</c:v>
                </c:pt>
                <c:pt idx="5">
                  <c:v>0.23665524767612978</c:v>
                </c:pt>
                <c:pt idx="6">
                  <c:v>0.2641107708403887</c:v>
                </c:pt>
                <c:pt idx="7">
                  <c:v>0.27785602946011773</c:v>
                </c:pt>
                <c:pt idx="8">
                  <c:v>0.2707855337227103</c:v>
                </c:pt>
                <c:pt idx="9">
                  <c:v>0.24260502576779364</c:v>
                </c:pt>
                <c:pt idx="10">
                  <c:v>0.2415585870820324</c:v>
                </c:pt>
                <c:pt idx="11">
                  <c:v>0.26696821986869806</c:v>
                </c:pt>
                <c:pt idx="12">
                  <c:v>0.29045607228765385</c:v>
                </c:pt>
                <c:pt idx="13">
                  <c:v>0.29587303169617668</c:v>
                </c:pt>
                <c:pt idx="14">
                  <c:v>0.28755998556707763</c:v>
                </c:pt>
                <c:pt idx="15">
                  <c:v>0.30742057249364058</c:v>
                </c:pt>
                <c:pt idx="16">
                  <c:v>0.340213585195765</c:v>
                </c:pt>
                <c:pt idx="17">
                  <c:v>0.35329664792555898</c:v>
                </c:pt>
                <c:pt idx="18">
                  <c:v>0.34554831012759163</c:v>
                </c:pt>
                <c:pt idx="19">
                  <c:v>0.32719199018515299</c:v>
                </c:pt>
                <c:pt idx="20">
                  <c:v>0.32201238629194506</c:v>
                </c:pt>
                <c:pt idx="21">
                  <c:v>0.32247236117412953</c:v>
                </c:pt>
                <c:pt idx="22">
                  <c:v>0.32348257762784899</c:v>
                </c:pt>
                <c:pt idx="23">
                  <c:v>0.3239401328212787</c:v>
                </c:pt>
                <c:pt idx="24">
                  <c:v>0.32489871641495244</c:v>
                </c:pt>
                <c:pt idx="25">
                  <c:v>0.33338426285751405</c:v>
                </c:pt>
                <c:pt idx="26">
                  <c:v>0.34705778336191528</c:v>
                </c:pt>
                <c:pt idx="27">
                  <c:v>0.37028278629215983</c:v>
                </c:pt>
                <c:pt idx="28">
                  <c:v>0.3916771260040568</c:v>
                </c:pt>
                <c:pt idx="29">
                  <c:v>0.39841803746423432</c:v>
                </c:pt>
                <c:pt idx="30">
                  <c:v>0.3920888479806674</c:v>
                </c:pt>
              </c:numCache>
            </c:numRef>
          </c:val>
          <c:smooth val="0"/>
          <c:extLst xmlns:c16r2="http://schemas.microsoft.com/office/drawing/2015/06/chart">
            <c:ext xmlns:c16="http://schemas.microsoft.com/office/drawing/2014/chart" uri="{C3380CC4-5D6E-409C-BE32-E72D297353CC}">
              <c16:uniqueId val="{00000001-EBF5-4582-8E0A-E8FEC34E2301}"/>
            </c:ext>
          </c:extLst>
        </c:ser>
        <c:dLbls>
          <c:showLegendKey val="0"/>
          <c:showVal val="0"/>
          <c:showCatName val="0"/>
          <c:showSerName val="0"/>
          <c:showPercent val="0"/>
          <c:showBubbleSize val="0"/>
        </c:dLbls>
        <c:marker val="1"/>
        <c:smooth val="0"/>
        <c:axId val="443979856"/>
        <c:axId val="643057344"/>
      </c:lineChart>
      <c:lineChart>
        <c:grouping val="standard"/>
        <c:varyColors val="0"/>
        <c:ser>
          <c:idx val="2"/>
          <c:order val="2"/>
          <c:tx>
            <c:strRef>
              <c:f>Data!$D$20</c:f>
              <c:strCache>
                <c:ptCount val="1"/>
                <c:pt idx="0">
                  <c:v>GDP growth (%)</c:v>
                </c:pt>
              </c:strCache>
            </c:strRef>
          </c:tx>
          <c:spPr>
            <a:ln w="28575" cap="rnd">
              <a:solidFill>
                <a:schemeClr val="accent3"/>
              </a:solidFill>
              <a:round/>
            </a:ln>
            <a:effectLst/>
          </c:spPr>
          <c:marker>
            <c:symbol val="none"/>
          </c:marker>
          <c:cat>
            <c:strRef>
              <c:f>Data!$E$17:$AI$17</c:f>
              <c:strCache>
                <c:ptCount val="31"/>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strCache>
            </c:strRef>
          </c:cat>
          <c:val>
            <c:numRef>
              <c:f>Data!$E$20:$AI$20</c:f>
              <c:numCache>
                <c:formatCode>0%</c:formatCode>
                <c:ptCount val="31"/>
                <c:pt idx="0">
                  <c:v>6.6172778219315567E-2</c:v>
                </c:pt>
                <c:pt idx="1">
                  <c:v>7.4632218438683548E-2</c:v>
                </c:pt>
                <c:pt idx="2">
                  <c:v>8.604275527024452E-2</c:v>
                </c:pt>
                <c:pt idx="3">
                  <c:v>9.5954049689081319E-2</c:v>
                </c:pt>
                <c:pt idx="4">
                  <c:v>9.4639989142166828E-2</c:v>
                </c:pt>
                <c:pt idx="5">
                  <c:v>0.11413110484168489</c:v>
                </c:pt>
                <c:pt idx="6">
                  <c:v>0.12268913846816483</c:v>
                </c:pt>
                <c:pt idx="7">
                  <c:v>0.12593289931243881</c:v>
                </c:pt>
                <c:pt idx="8">
                  <c:v>0.1171987168528401</c:v>
                </c:pt>
                <c:pt idx="9">
                  <c:v>9.2708696937530935E-2</c:v>
                </c:pt>
                <c:pt idx="10">
                  <c:v>0.1088606564378195</c:v>
                </c:pt>
                <c:pt idx="11">
                  <c:v>0.10541506271183081</c:v>
                </c:pt>
                <c:pt idx="12">
                  <c:v>0.10750030476618878</c:v>
                </c:pt>
                <c:pt idx="13">
                  <c:v>0.10191072191690138</c:v>
                </c:pt>
                <c:pt idx="14">
                  <c:v>0.11132454445229474</c:v>
                </c:pt>
                <c:pt idx="15">
                  <c:v>0.12170138564355294</c:v>
                </c:pt>
                <c:pt idx="16">
                  <c:v>0.10653398199200126</c:v>
                </c:pt>
                <c:pt idx="17">
                  <c:v>5.9928415873791746E-2</c:v>
                </c:pt>
                <c:pt idx="18">
                  <c:v>4.7572384505862951E-2</c:v>
                </c:pt>
                <c:pt idx="19">
                  <c:v>4.6461889105256983E-2</c:v>
                </c:pt>
                <c:pt idx="20">
                  <c:v>9.653476287463604E-2</c:v>
                </c:pt>
                <c:pt idx="21">
                  <c:v>0.10755297644089983</c:v>
                </c:pt>
                <c:pt idx="22">
                  <c:v>0.10588892955698488</c:v>
                </c:pt>
                <c:pt idx="23">
                  <c:v>9.905921857677584E-2</c:v>
                </c:pt>
                <c:pt idx="24">
                  <c:v>0.10629939112458127</c:v>
                </c:pt>
                <c:pt idx="25">
                  <c:v>0.12012889625005309</c:v>
                </c:pt>
                <c:pt idx="26">
                  <c:v>0.1059476709467449</c:v>
                </c:pt>
                <c:pt idx="27">
                  <c:v>9.6460538887967281E-2</c:v>
                </c:pt>
                <c:pt idx="28">
                  <c:v>9.2428340779681414E-2</c:v>
                </c:pt>
                <c:pt idx="29">
                  <c:v>8.9514171423179981E-2</c:v>
                </c:pt>
                <c:pt idx="30">
                  <c:v>7.9513910179819902E-2</c:v>
                </c:pt>
              </c:numCache>
            </c:numRef>
          </c:val>
          <c:smooth val="0"/>
          <c:extLst xmlns:c16r2="http://schemas.microsoft.com/office/drawing/2015/06/chart">
            <c:ext xmlns:c16="http://schemas.microsoft.com/office/drawing/2014/chart" uri="{C3380CC4-5D6E-409C-BE32-E72D297353CC}">
              <c16:uniqueId val="{00000002-EBF5-4582-8E0A-E8FEC34E2301}"/>
            </c:ext>
          </c:extLst>
        </c:ser>
        <c:dLbls>
          <c:showLegendKey val="0"/>
          <c:showVal val="0"/>
          <c:showCatName val="0"/>
          <c:showSerName val="0"/>
          <c:showPercent val="0"/>
          <c:showBubbleSize val="0"/>
        </c:dLbls>
        <c:marker val="1"/>
        <c:smooth val="0"/>
        <c:axId val="643052992"/>
        <c:axId val="643048640"/>
      </c:lineChart>
      <c:catAx>
        <c:axId val="44397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057344"/>
        <c:crosses val="autoZero"/>
        <c:auto val="1"/>
        <c:lblAlgn val="ctr"/>
        <c:lblOffset val="100"/>
        <c:noMultiLvlLbl val="0"/>
      </c:catAx>
      <c:valAx>
        <c:axId val="643057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3979856"/>
        <c:crosses val="autoZero"/>
        <c:crossBetween val="between"/>
      </c:valAx>
      <c:valAx>
        <c:axId val="64304864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052992"/>
        <c:crosses val="max"/>
        <c:crossBetween val="between"/>
      </c:valAx>
      <c:catAx>
        <c:axId val="643052992"/>
        <c:scaling>
          <c:orientation val="minMax"/>
        </c:scaling>
        <c:delete val="1"/>
        <c:axPos val="b"/>
        <c:numFmt formatCode="General" sourceLinked="1"/>
        <c:majorTickMark val="out"/>
        <c:minorTickMark val="none"/>
        <c:tickLblPos val="nextTo"/>
        <c:crossAx val="643048640"/>
        <c:crosses val="autoZero"/>
        <c:auto val="1"/>
        <c:lblAlgn val="ctr"/>
        <c:lblOffset val="100"/>
        <c:noMultiLvlLbl val="0"/>
      </c:catAx>
      <c:spPr>
        <a:noFill/>
        <a:ln>
          <a:noFill/>
        </a:ln>
        <a:effectLst/>
      </c:spPr>
    </c:plotArea>
    <c:legend>
      <c:legendPos val="b"/>
      <c:layout>
        <c:manualLayout>
          <c:xMode val="edge"/>
          <c:yMode val="edge"/>
          <c:x val="5.3038057742782162E-2"/>
          <c:y val="0.88521645526042791"/>
          <c:w val="0.93313937779836365"/>
          <c:h val="9.72716897653089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60" b="0" i="0" u="none" strike="noStrike" kern="1200" spc="0" baseline="0">
                <a:solidFill>
                  <a:schemeClr val="tx1">
                    <a:lumMod val="65000"/>
                    <a:lumOff val="35000"/>
                  </a:schemeClr>
                </a:solidFill>
                <a:latin typeface="+mn-lt"/>
                <a:ea typeface="+mn-ea"/>
                <a:cs typeface="+mn-cs"/>
              </a:defRPr>
            </a:pPr>
            <a:r>
              <a:rPr lang="en-US"/>
              <a:t>Ngân hàng, tiền tệ, nợ chính phủ và khủng hoảng tài chính hỗn hợp </a:t>
            </a:r>
          </a:p>
        </c:rich>
      </c:tx>
      <c:overlay val="0"/>
      <c:spPr>
        <a:noFill/>
        <a:ln>
          <a:noFill/>
        </a:ln>
        <a:effectLst/>
      </c:spPr>
      <c:txPr>
        <a:bodyPr rot="0" spcFirstLastPara="1" vertOverflow="ellipsis" vert="horz" wrap="square" anchor="ctr" anchorCtr="1"/>
        <a:lstStyle/>
        <a:p>
          <a:pPr>
            <a:defRPr sz="15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Banking </c:v>
                </c:pt>
              </c:strCache>
            </c:strRef>
          </c:tx>
          <c:spPr>
            <a:solidFill>
              <a:schemeClr val="accent1"/>
            </a:solidFill>
            <a:ln>
              <a:noFill/>
            </a:ln>
            <a:effectLst/>
          </c:spPr>
          <c:invertIfNegative val="0"/>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Sheet1!$B$2:$B$49</c:f>
              <c:numCache>
                <c:formatCode>General</c:formatCode>
                <c:ptCount val="48"/>
                <c:pt idx="6">
                  <c:v>2</c:v>
                </c:pt>
                <c:pt idx="7">
                  <c:v>1</c:v>
                </c:pt>
                <c:pt idx="10">
                  <c:v>3</c:v>
                </c:pt>
                <c:pt idx="11">
                  <c:v>3</c:v>
                </c:pt>
                <c:pt idx="12">
                  <c:v>5</c:v>
                </c:pt>
                <c:pt idx="13">
                  <c:v>8</c:v>
                </c:pt>
                <c:pt idx="14">
                  <c:v>1</c:v>
                </c:pt>
                <c:pt idx="15">
                  <c:v>2</c:v>
                </c:pt>
                <c:pt idx="16">
                  <c:v>1</c:v>
                </c:pt>
                <c:pt idx="17">
                  <c:v>6</c:v>
                </c:pt>
                <c:pt idx="18">
                  <c:v>7</c:v>
                </c:pt>
                <c:pt idx="19">
                  <c:v>4</c:v>
                </c:pt>
                <c:pt idx="20">
                  <c:v>6</c:v>
                </c:pt>
                <c:pt idx="21">
                  <c:v>10</c:v>
                </c:pt>
                <c:pt idx="22">
                  <c:v>8</c:v>
                </c:pt>
                <c:pt idx="23">
                  <c:v>7</c:v>
                </c:pt>
                <c:pt idx="24">
                  <c:v>11</c:v>
                </c:pt>
                <c:pt idx="25">
                  <c:v>13</c:v>
                </c:pt>
                <c:pt idx="26">
                  <c:v>4</c:v>
                </c:pt>
                <c:pt idx="27">
                  <c:v>7</c:v>
                </c:pt>
                <c:pt idx="28">
                  <c:v>8</c:v>
                </c:pt>
                <c:pt idx="30">
                  <c:v>2</c:v>
                </c:pt>
                <c:pt idx="31">
                  <c:v>1</c:v>
                </c:pt>
                <c:pt idx="32">
                  <c:v>1</c:v>
                </c:pt>
                <c:pt idx="33">
                  <c:v>1</c:v>
                </c:pt>
                <c:pt idx="37">
                  <c:v>2</c:v>
                </c:pt>
                <c:pt idx="38">
                  <c:v>22</c:v>
                </c:pt>
                <c:pt idx="39">
                  <c:v>1</c:v>
                </c:pt>
                <c:pt idx="41">
                  <c:v>1</c:v>
                </c:pt>
                <c:pt idx="44">
                  <c:v>3</c:v>
                </c:pt>
              </c:numCache>
            </c:numRef>
          </c:val>
          <c:extLst xmlns:c16r2="http://schemas.microsoft.com/office/drawing/2015/06/chart">
            <c:ext xmlns:c16="http://schemas.microsoft.com/office/drawing/2014/chart" uri="{C3380CC4-5D6E-409C-BE32-E72D297353CC}">
              <c16:uniqueId val="{00000000-1B54-4E89-AEFB-870613DF87C8}"/>
            </c:ext>
          </c:extLst>
        </c:ser>
        <c:ser>
          <c:idx val="1"/>
          <c:order val="1"/>
          <c:tx>
            <c:strRef>
              <c:f>Sheet1!$C$1</c:f>
              <c:strCache>
                <c:ptCount val="1"/>
                <c:pt idx="0">
                  <c:v>Currency </c:v>
                </c:pt>
              </c:strCache>
            </c:strRef>
          </c:tx>
          <c:spPr>
            <a:solidFill>
              <a:schemeClr val="accent2"/>
            </a:solidFill>
            <a:ln>
              <a:noFill/>
            </a:ln>
            <a:effectLst/>
          </c:spPr>
          <c:invertIfNegative val="0"/>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Sheet1!$C$2:$C$49</c:f>
              <c:numCache>
                <c:formatCode>General</c:formatCode>
                <c:ptCount val="48"/>
                <c:pt idx="1">
                  <c:v>1</c:v>
                </c:pt>
                <c:pt idx="2">
                  <c:v>5</c:v>
                </c:pt>
                <c:pt idx="3">
                  <c:v>1</c:v>
                </c:pt>
                <c:pt idx="5">
                  <c:v>5</c:v>
                </c:pt>
                <c:pt idx="6">
                  <c:v>4</c:v>
                </c:pt>
                <c:pt idx="7">
                  <c:v>1</c:v>
                </c:pt>
                <c:pt idx="8">
                  <c:v>5</c:v>
                </c:pt>
                <c:pt idx="9">
                  <c:v>3</c:v>
                </c:pt>
                <c:pt idx="10">
                  <c:v>4</c:v>
                </c:pt>
                <c:pt idx="11">
                  <c:v>10</c:v>
                </c:pt>
                <c:pt idx="12">
                  <c:v>5</c:v>
                </c:pt>
                <c:pt idx="13">
                  <c:v>12</c:v>
                </c:pt>
                <c:pt idx="14">
                  <c:v>10</c:v>
                </c:pt>
                <c:pt idx="15">
                  <c:v>10</c:v>
                </c:pt>
                <c:pt idx="16">
                  <c:v>4</c:v>
                </c:pt>
                <c:pt idx="17">
                  <c:v>6</c:v>
                </c:pt>
                <c:pt idx="18">
                  <c:v>5</c:v>
                </c:pt>
                <c:pt idx="19">
                  <c:v>8</c:v>
                </c:pt>
                <c:pt idx="20">
                  <c:v>10</c:v>
                </c:pt>
                <c:pt idx="21">
                  <c:v>6</c:v>
                </c:pt>
                <c:pt idx="22">
                  <c:v>6</c:v>
                </c:pt>
                <c:pt idx="23">
                  <c:v>8</c:v>
                </c:pt>
                <c:pt idx="24">
                  <c:v>20</c:v>
                </c:pt>
                <c:pt idx="25">
                  <c:v>4</c:v>
                </c:pt>
                <c:pt idx="26">
                  <c:v>6</c:v>
                </c:pt>
                <c:pt idx="27">
                  <c:v>7</c:v>
                </c:pt>
                <c:pt idx="28">
                  <c:v>10</c:v>
                </c:pt>
                <c:pt idx="29">
                  <c:v>7</c:v>
                </c:pt>
                <c:pt idx="30">
                  <c:v>4</c:v>
                </c:pt>
                <c:pt idx="31">
                  <c:v>3</c:v>
                </c:pt>
                <c:pt idx="32">
                  <c:v>5</c:v>
                </c:pt>
                <c:pt idx="33">
                  <c:v>4</c:v>
                </c:pt>
                <c:pt idx="34">
                  <c:v>1</c:v>
                </c:pt>
                <c:pt idx="35">
                  <c:v>1</c:v>
                </c:pt>
                <c:pt idx="37">
                  <c:v>1</c:v>
                </c:pt>
                <c:pt idx="38">
                  <c:v>3</c:v>
                </c:pt>
                <c:pt idx="39">
                  <c:v>5</c:v>
                </c:pt>
                <c:pt idx="40">
                  <c:v>1</c:v>
                </c:pt>
                <c:pt idx="42">
                  <c:v>3</c:v>
                </c:pt>
                <c:pt idx="43">
                  <c:v>2</c:v>
                </c:pt>
                <c:pt idx="44">
                  <c:v>3</c:v>
                </c:pt>
                <c:pt idx="45">
                  <c:v>13</c:v>
                </c:pt>
                <c:pt idx="46">
                  <c:v>4</c:v>
                </c:pt>
              </c:numCache>
            </c:numRef>
          </c:val>
          <c:extLst xmlns:c16r2="http://schemas.microsoft.com/office/drawing/2015/06/chart">
            <c:ext xmlns:c16="http://schemas.microsoft.com/office/drawing/2014/chart" uri="{C3380CC4-5D6E-409C-BE32-E72D297353CC}">
              <c16:uniqueId val="{00000001-1B54-4E89-AEFB-870613DF87C8}"/>
            </c:ext>
          </c:extLst>
        </c:ser>
        <c:ser>
          <c:idx val="2"/>
          <c:order val="2"/>
          <c:tx>
            <c:strRef>
              <c:f>Sheet1!$D$1</c:f>
              <c:strCache>
                <c:ptCount val="1"/>
                <c:pt idx="0">
                  <c:v>Sovereign  </c:v>
                </c:pt>
              </c:strCache>
            </c:strRef>
          </c:tx>
          <c:spPr>
            <a:solidFill>
              <a:schemeClr val="accent3"/>
            </a:solidFill>
            <a:ln>
              <a:noFill/>
            </a:ln>
            <a:effectLst/>
          </c:spPr>
          <c:invertIfNegative val="0"/>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Sheet1!$D$2:$D$49</c:f>
              <c:numCache>
                <c:formatCode>General</c:formatCode>
                <c:ptCount val="48"/>
                <c:pt idx="6">
                  <c:v>1</c:v>
                </c:pt>
                <c:pt idx="7">
                  <c:v>1</c:v>
                </c:pt>
                <c:pt idx="8">
                  <c:v>3</c:v>
                </c:pt>
                <c:pt idx="9">
                  <c:v>2</c:v>
                </c:pt>
                <c:pt idx="10">
                  <c:v>3</c:v>
                </c:pt>
                <c:pt idx="11">
                  <c:v>6</c:v>
                </c:pt>
                <c:pt idx="12">
                  <c:v>9</c:v>
                </c:pt>
                <c:pt idx="13">
                  <c:v>9</c:v>
                </c:pt>
                <c:pt idx="14">
                  <c:v>4</c:v>
                </c:pt>
                <c:pt idx="15">
                  <c:v>3</c:v>
                </c:pt>
                <c:pt idx="16">
                  <c:v>3</c:v>
                </c:pt>
                <c:pt idx="18">
                  <c:v>1</c:v>
                </c:pt>
                <c:pt idx="19">
                  <c:v>4</c:v>
                </c:pt>
                <c:pt idx="20">
                  <c:v>2</c:v>
                </c:pt>
                <c:pt idx="22">
                  <c:v>2</c:v>
                </c:pt>
                <c:pt idx="23">
                  <c:v>1</c:v>
                </c:pt>
                <c:pt idx="24">
                  <c:v>3</c:v>
                </c:pt>
                <c:pt idx="25">
                  <c:v>4</c:v>
                </c:pt>
                <c:pt idx="26">
                  <c:v>2</c:v>
                </c:pt>
                <c:pt idx="27">
                  <c:v>5</c:v>
                </c:pt>
                <c:pt idx="30">
                  <c:v>1</c:v>
                </c:pt>
                <c:pt idx="31">
                  <c:v>2</c:v>
                </c:pt>
                <c:pt idx="32">
                  <c:v>4</c:v>
                </c:pt>
                <c:pt idx="33">
                  <c:v>2</c:v>
                </c:pt>
                <c:pt idx="34">
                  <c:v>1</c:v>
                </c:pt>
                <c:pt idx="37">
                  <c:v>1</c:v>
                </c:pt>
                <c:pt idx="38">
                  <c:v>3</c:v>
                </c:pt>
                <c:pt idx="40">
                  <c:v>2</c:v>
                </c:pt>
                <c:pt idx="42">
                  <c:v>2</c:v>
                </c:pt>
                <c:pt idx="43">
                  <c:v>1</c:v>
                </c:pt>
                <c:pt idx="44">
                  <c:v>1</c:v>
                </c:pt>
                <c:pt idx="45">
                  <c:v>1</c:v>
                </c:pt>
                <c:pt idx="47">
                  <c:v>2</c:v>
                </c:pt>
              </c:numCache>
            </c:numRef>
          </c:val>
          <c:extLst xmlns:c16r2="http://schemas.microsoft.com/office/drawing/2015/06/chart">
            <c:ext xmlns:c16="http://schemas.microsoft.com/office/drawing/2014/chart" uri="{C3380CC4-5D6E-409C-BE32-E72D297353CC}">
              <c16:uniqueId val="{00000002-1B54-4E89-AEFB-870613DF87C8}"/>
            </c:ext>
          </c:extLst>
        </c:ser>
        <c:ser>
          <c:idx val="3"/>
          <c:order val="3"/>
          <c:tx>
            <c:strRef>
              <c:f>Sheet1!$E$1</c:f>
              <c:strCache>
                <c:ptCount val="1"/>
                <c:pt idx="0">
                  <c:v>Twin  (banking-currency)</c:v>
                </c:pt>
              </c:strCache>
            </c:strRef>
          </c:tx>
          <c:spPr>
            <a:solidFill>
              <a:schemeClr val="accent4"/>
            </a:solidFill>
            <a:ln>
              <a:noFill/>
            </a:ln>
            <a:effectLst/>
          </c:spPr>
          <c:invertIfNegative val="0"/>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Sheet1!$E$2:$E$49</c:f>
              <c:numCache>
                <c:formatCode>General</c:formatCode>
                <c:ptCount val="48"/>
                <c:pt idx="10">
                  <c:v>3</c:v>
                </c:pt>
                <c:pt idx="11">
                  <c:v>1</c:v>
                </c:pt>
                <c:pt idx="12">
                  <c:v>1</c:v>
                </c:pt>
                <c:pt idx="13">
                  <c:v>1</c:v>
                </c:pt>
                <c:pt idx="17">
                  <c:v>1</c:v>
                </c:pt>
                <c:pt idx="20">
                  <c:v>3</c:v>
                </c:pt>
                <c:pt idx="21">
                  <c:v>1</c:v>
                </c:pt>
                <c:pt idx="22">
                  <c:v>2</c:v>
                </c:pt>
                <c:pt idx="23">
                  <c:v>1</c:v>
                </c:pt>
                <c:pt idx="24">
                  <c:v>3</c:v>
                </c:pt>
                <c:pt idx="25">
                  <c:v>4</c:v>
                </c:pt>
                <c:pt idx="26">
                  <c:v>2</c:v>
                </c:pt>
                <c:pt idx="27">
                  <c:v>5</c:v>
                </c:pt>
                <c:pt idx="30">
                  <c:v>1</c:v>
                </c:pt>
                <c:pt idx="38">
                  <c:v>2</c:v>
                </c:pt>
              </c:numCache>
            </c:numRef>
          </c:val>
          <c:extLst xmlns:c16r2="http://schemas.microsoft.com/office/drawing/2015/06/chart">
            <c:ext xmlns:c16="http://schemas.microsoft.com/office/drawing/2014/chart" uri="{C3380CC4-5D6E-409C-BE32-E72D297353CC}">
              <c16:uniqueId val="{00000003-1B54-4E89-AEFB-870613DF87C8}"/>
            </c:ext>
          </c:extLst>
        </c:ser>
        <c:ser>
          <c:idx val="4"/>
          <c:order val="4"/>
          <c:tx>
            <c:strRef>
              <c:f>Sheet1!$F$1</c:f>
              <c:strCache>
                <c:ptCount val="1"/>
                <c:pt idx="0">
                  <c:v>Twin  (banking-sovereign)</c:v>
                </c:pt>
              </c:strCache>
            </c:strRef>
          </c:tx>
          <c:spPr>
            <a:solidFill>
              <a:schemeClr val="accent5"/>
            </a:solidFill>
            <a:ln>
              <a:noFill/>
            </a:ln>
            <a:effectLst/>
          </c:spPr>
          <c:invertIfNegative val="0"/>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Sheet1!$F$2:$F$49</c:f>
              <c:numCache>
                <c:formatCode>General</c:formatCode>
                <c:ptCount val="48"/>
                <c:pt idx="13">
                  <c:v>1</c:v>
                </c:pt>
                <c:pt idx="15">
                  <c:v>1</c:v>
                </c:pt>
                <c:pt idx="19">
                  <c:v>1</c:v>
                </c:pt>
              </c:numCache>
            </c:numRef>
          </c:val>
          <c:extLst xmlns:c16r2="http://schemas.microsoft.com/office/drawing/2015/06/chart">
            <c:ext xmlns:c16="http://schemas.microsoft.com/office/drawing/2014/chart" uri="{C3380CC4-5D6E-409C-BE32-E72D297353CC}">
              <c16:uniqueId val="{00000004-1B54-4E89-AEFB-870613DF87C8}"/>
            </c:ext>
          </c:extLst>
        </c:ser>
        <c:ser>
          <c:idx val="5"/>
          <c:order val="5"/>
          <c:tx>
            <c:strRef>
              <c:f>Sheet1!$G$1</c:f>
              <c:strCache>
                <c:ptCount val="1"/>
                <c:pt idx="0">
                  <c:v>Twin  (currency-sovereign)</c:v>
                </c:pt>
              </c:strCache>
            </c:strRef>
          </c:tx>
          <c:spPr>
            <a:solidFill>
              <a:schemeClr val="accent6"/>
            </a:solidFill>
            <a:ln>
              <a:noFill/>
            </a:ln>
            <a:effectLst/>
          </c:spPr>
          <c:invertIfNegative val="0"/>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Sheet1!$G$2:$G$49</c:f>
              <c:numCache>
                <c:formatCode>General</c:formatCode>
                <c:ptCount val="48"/>
                <c:pt idx="6">
                  <c:v>1</c:v>
                </c:pt>
                <c:pt idx="8">
                  <c:v>2</c:v>
                </c:pt>
                <c:pt idx="9">
                  <c:v>1</c:v>
                </c:pt>
                <c:pt idx="10">
                  <c:v>1</c:v>
                </c:pt>
                <c:pt idx="11">
                  <c:v>3</c:v>
                </c:pt>
                <c:pt idx="12">
                  <c:v>2</c:v>
                </c:pt>
                <c:pt idx="13">
                  <c:v>3</c:v>
                </c:pt>
                <c:pt idx="14">
                  <c:v>1</c:v>
                </c:pt>
                <c:pt idx="15">
                  <c:v>2</c:v>
                </c:pt>
                <c:pt idx="23">
                  <c:v>1</c:v>
                </c:pt>
                <c:pt idx="28">
                  <c:v>1</c:v>
                </c:pt>
                <c:pt idx="38">
                  <c:v>1</c:v>
                </c:pt>
                <c:pt idx="43">
                  <c:v>1</c:v>
                </c:pt>
              </c:numCache>
            </c:numRef>
          </c:val>
          <c:extLst xmlns:c16r2="http://schemas.microsoft.com/office/drawing/2015/06/chart">
            <c:ext xmlns:c16="http://schemas.microsoft.com/office/drawing/2014/chart" uri="{C3380CC4-5D6E-409C-BE32-E72D297353CC}">
              <c16:uniqueId val="{00000005-1B54-4E89-AEFB-870613DF87C8}"/>
            </c:ext>
          </c:extLst>
        </c:ser>
        <c:ser>
          <c:idx val="6"/>
          <c:order val="6"/>
          <c:tx>
            <c:strRef>
              <c:f>Sheet1!$H$1</c:f>
              <c:strCache>
                <c:ptCount val="1"/>
                <c:pt idx="0">
                  <c:v>Triple</c:v>
                </c:pt>
              </c:strCache>
            </c:strRef>
          </c:tx>
          <c:spPr>
            <a:solidFill>
              <a:schemeClr val="accent1">
                <a:lumMod val="60000"/>
              </a:schemeClr>
            </a:solidFill>
            <a:ln>
              <a:noFill/>
            </a:ln>
            <a:effectLst/>
          </c:spPr>
          <c:invertIfNegative val="0"/>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Sheet1!$H$2:$H$49</c:f>
              <c:numCache>
                <c:formatCode>General</c:formatCode>
                <c:ptCount val="48"/>
                <c:pt idx="11">
                  <c:v>1</c:v>
                </c:pt>
                <c:pt idx="12">
                  <c:v>1</c:v>
                </c:pt>
                <c:pt idx="13">
                  <c:v>1</c:v>
                </c:pt>
                <c:pt idx="19">
                  <c:v>1</c:v>
                </c:pt>
                <c:pt idx="28">
                  <c:v>3</c:v>
                </c:pt>
                <c:pt idx="31">
                  <c:v>1</c:v>
                </c:pt>
                <c:pt idx="32">
                  <c:v>1</c:v>
                </c:pt>
                <c:pt idx="33">
                  <c:v>1</c:v>
                </c:pt>
                <c:pt idx="44">
                  <c:v>1</c:v>
                </c:pt>
              </c:numCache>
            </c:numRef>
          </c:val>
          <c:extLst xmlns:c16r2="http://schemas.microsoft.com/office/drawing/2015/06/chart">
            <c:ext xmlns:c16="http://schemas.microsoft.com/office/drawing/2014/chart" uri="{C3380CC4-5D6E-409C-BE32-E72D297353CC}">
              <c16:uniqueId val="{00000006-1B54-4E89-AEFB-870613DF87C8}"/>
            </c:ext>
          </c:extLst>
        </c:ser>
        <c:dLbls>
          <c:showLegendKey val="0"/>
          <c:showVal val="0"/>
          <c:showCatName val="0"/>
          <c:showSerName val="0"/>
          <c:showPercent val="0"/>
          <c:showBubbleSize val="0"/>
        </c:dLbls>
        <c:gapWidth val="150"/>
        <c:overlap val="100"/>
        <c:axId val="643057888"/>
        <c:axId val="643058976"/>
      </c:barChart>
      <c:catAx>
        <c:axId val="6430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643058976"/>
        <c:crosses val="autoZero"/>
        <c:auto val="1"/>
        <c:lblAlgn val="ctr"/>
        <c:lblOffset val="100"/>
        <c:noMultiLvlLbl val="0"/>
      </c:catAx>
      <c:valAx>
        <c:axId val="64305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64305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3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Thay đổi tài sản nước ngoài của 30 nước đang phát triển đông dân nhất (% GDP)</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'[Emerging market capital flows in GDP.xlsx]30 countries'!$A$16</c:f>
              <c:strCache>
                <c:ptCount val="1"/>
                <c:pt idx="0">
                  <c:v>FDI inflows</c:v>
                </c:pt>
              </c:strCache>
            </c:strRef>
          </c:tx>
          <c:spPr>
            <a:solidFill>
              <a:schemeClr val="accent1"/>
            </a:solidFill>
            <a:ln>
              <a:noFill/>
            </a:ln>
            <a:effectLst/>
          </c:spPr>
          <c:invertIfNegative val="0"/>
          <c:cat>
            <c:numRef>
              <c:f>'[Emerging market capital flows in GDP.xlsx]30 countries'!$B$15:$U$15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'[Emerging market capital flows in GDP.xlsx]30 countries'!$B$16:$U$16</c:f>
              <c:numCache>
                <c:formatCode>0%</c:formatCode>
                <c:ptCount val="20"/>
                <c:pt idx="0">
                  <c:v>3.6948976777059037E-2</c:v>
                </c:pt>
                <c:pt idx="1">
                  <c:v>3.100140569733752E-2</c:v>
                </c:pt>
                <c:pt idx="2">
                  <c:v>2.301434234449589E-2</c:v>
                </c:pt>
                <c:pt idx="3">
                  <c:v>2.3483675417010793E-2</c:v>
                </c:pt>
                <c:pt idx="4">
                  <c:v>2.7969020995520136E-2</c:v>
                </c:pt>
                <c:pt idx="5">
                  <c:v>3.4234673630522114E-2</c:v>
                </c:pt>
                <c:pt idx="6">
                  <c:v>3.7550587839235296E-2</c:v>
                </c:pt>
                <c:pt idx="7">
                  <c:v>4.1362400162749446E-2</c:v>
                </c:pt>
                <c:pt idx="8">
                  <c:v>3.9385962946583419E-2</c:v>
                </c:pt>
                <c:pt idx="9">
                  <c:v>2.9585455023395515E-2</c:v>
                </c:pt>
                <c:pt idx="10">
                  <c:v>3.673107177465644E-2</c:v>
                </c:pt>
                <c:pt idx="11">
                  <c:v>3.4749741277065642E-2</c:v>
                </c:pt>
                <c:pt idx="12">
                  <c:v>3.0076521954695762E-2</c:v>
                </c:pt>
                <c:pt idx="13">
                  <c:v>3.1200744002713787E-2</c:v>
                </c:pt>
                <c:pt idx="14">
                  <c:v>2.8050080144982645E-2</c:v>
                </c:pt>
                <c:pt idx="15">
                  <c:v>2.9949695933405709E-2</c:v>
                </c:pt>
                <c:pt idx="16">
                  <c:v>2.6573441186626846E-2</c:v>
                </c:pt>
                <c:pt idx="17">
                  <c:v>2.4416496965476639E-2</c:v>
                </c:pt>
                <c:pt idx="18">
                  <c:v>2.3462954493730651E-2</c:v>
                </c:pt>
                <c:pt idx="19">
                  <c:v>2.0964306806727024E-2</c:v>
                </c:pt>
              </c:numCache>
            </c:numRef>
          </c:val>
          <c:extLst xmlns:c16r2="http://schemas.microsoft.com/office/drawing/2015/06/chart">
            <c:ext xmlns:c16="http://schemas.microsoft.com/office/drawing/2014/chart" uri="{C3380CC4-5D6E-409C-BE32-E72D297353CC}">
              <c16:uniqueId val="{00000000-1752-471D-8823-DA412D9FDBAC}"/>
            </c:ext>
          </c:extLst>
        </c:ser>
        <c:ser>
          <c:idx val="1"/>
          <c:order val="1"/>
          <c:tx>
            <c:strRef>
              <c:f>'[Emerging market capital flows in GDP.xlsx]30 countries'!$A$17</c:f>
              <c:strCache>
                <c:ptCount val="1"/>
                <c:pt idx="0">
                  <c:v>Portolio inflows</c:v>
                </c:pt>
              </c:strCache>
            </c:strRef>
          </c:tx>
          <c:spPr>
            <a:solidFill>
              <a:schemeClr val="accent2"/>
            </a:solidFill>
            <a:ln>
              <a:noFill/>
            </a:ln>
            <a:effectLst/>
          </c:spPr>
          <c:invertIfNegative val="0"/>
          <c:cat>
            <c:numRef>
              <c:f>'[Emerging market capital flows in GDP.xlsx]30 countries'!$B$15:$U$15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'[Emerging market capital flows in GDP.xlsx]30 countries'!$B$17:$U$17</c:f>
              <c:numCache>
                <c:formatCode>0%</c:formatCode>
                <c:ptCount val="20"/>
                <c:pt idx="0">
                  <c:v>1.0587539677251118E-2</c:v>
                </c:pt>
                <c:pt idx="1">
                  <c:v>1.5924557771754392E-3</c:v>
                </c:pt>
                <c:pt idx="2">
                  <c:v>7.9891659282365127E-4</c:v>
                </c:pt>
                <c:pt idx="3">
                  <c:v>7.9733963609402991E-3</c:v>
                </c:pt>
                <c:pt idx="4">
                  <c:v>1.0199911802206932E-2</c:v>
                </c:pt>
                <c:pt idx="5">
                  <c:v>1.2173033333140451E-2</c:v>
                </c:pt>
                <c:pt idx="6">
                  <c:v>1.5873531264740035E-2</c:v>
                </c:pt>
                <c:pt idx="7">
                  <c:v>2.2240134514539621E-2</c:v>
                </c:pt>
                <c:pt idx="8">
                  <c:v>-7.4968854810577761E-3</c:v>
                </c:pt>
                <c:pt idx="9">
                  <c:v>1.4111950228238577E-2</c:v>
                </c:pt>
                <c:pt idx="10">
                  <c:v>2.008739233506222E-2</c:v>
                </c:pt>
                <c:pt idx="11">
                  <c:v>7.3772579562644634E-3</c:v>
                </c:pt>
                <c:pt idx="12">
                  <c:v>1.7245373551562009E-2</c:v>
                </c:pt>
                <c:pt idx="13">
                  <c:v>1.1282861941008119E-2</c:v>
                </c:pt>
                <c:pt idx="14">
                  <c:v>1.1963429289168295E-2</c:v>
                </c:pt>
                <c:pt idx="15">
                  <c:v>-2.1769528974223791E-4</c:v>
                </c:pt>
                <c:pt idx="16">
                  <c:v>7.2560970002897148E-3</c:v>
                </c:pt>
                <c:pt idx="17">
                  <c:v>1.5779510490111698E-2</c:v>
                </c:pt>
                <c:pt idx="18">
                  <c:v>7.0092430322044015E-3</c:v>
                </c:pt>
                <c:pt idx="19">
                  <c:v>1.0769837209641657E-2</c:v>
                </c:pt>
              </c:numCache>
            </c:numRef>
          </c:val>
          <c:extLst xmlns:c16r2="http://schemas.microsoft.com/office/drawing/2015/06/chart">
            <c:ext xmlns:c16="http://schemas.microsoft.com/office/drawing/2014/chart" uri="{C3380CC4-5D6E-409C-BE32-E72D297353CC}">
              <c16:uniqueId val="{00000001-1752-471D-8823-DA412D9FDBAC}"/>
            </c:ext>
          </c:extLst>
        </c:ser>
        <c:ser>
          <c:idx val="2"/>
          <c:order val="2"/>
          <c:tx>
            <c:strRef>
              <c:f>'[Emerging market capital flows in GDP.xlsx]30 countries'!$A$18</c:f>
              <c:strCache>
                <c:ptCount val="1"/>
                <c:pt idx="0">
                  <c:v>FDI outflows</c:v>
                </c:pt>
              </c:strCache>
            </c:strRef>
          </c:tx>
          <c:spPr>
            <a:solidFill>
              <a:schemeClr val="accent3"/>
            </a:solidFill>
            <a:ln>
              <a:noFill/>
            </a:ln>
            <a:effectLst/>
          </c:spPr>
          <c:invertIfNegative val="0"/>
          <c:cat>
            <c:numRef>
              <c:f>'[Emerging market capital flows in GDP.xlsx]30 countries'!$B$15:$U$15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'[Emerging market capital flows in GDP.xlsx]30 countries'!$B$18:$U$18</c:f>
              <c:numCache>
                <c:formatCode>0%</c:formatCode>
                <c:ptCount val="20"/>
                <c:pt idx="0">
                  <c:v>-1.631015956090822E-2</c:v>
                </c:pt>
                <c:pt idx="1">
                  <c:v>-9.2065204981610343E-3</c:v>
                </c:pt>
                <c:pt idx="2">
                  <c:v>-6.3013835597451285E-3</c:v>
                </c:pt>
                <c:pt idx="3">
                  <c:v>-6.5117565311261366E-3</c:v>
                </c:pt>
                <c:pt idx="4">
                  <c:v>-1.3156846695706262E-2</c:v>
                </c:pt>
                <c:pt idx="5">
                  <c:v>-1.2205511726322468E-2</c:v>
                </c:pt>
                <c:pt idx="6">
                  <c:v>-1.9408057037585715E-2</c:v>
                </c:pt>
                <c:pt idx="7">
                  <c:v>-2.0133172948132876E-2</c:v>
                </c:pt>
                <c:pt idx="8">
                  <c:v>-1.8099476043330343E-2</c:v>
                </c:pt>
                <c:pt idx="9">
                  <c:v>-1.6193014841028235E-2</c:v>
                </c:pt>
                <c:pt idx="10">
                  <c:v>-1.9968921297750148E-2</c:v>
                </c:pt>
                <c:pt idx="11">
                  <c:v>-1.7422987680631156E-2</c:v>
                </c:pt>
                <c:pt idx="12">
                  <c:v>-1.4593782527393765E-2</c:v>
                </c:pt>
                <c:pt idx="13">
                  <c:v>-1.6774464109001366E-2</c:v>
                </c:pt>
                <c:pt idx="14">
                  <c:v>-1.926911065350926E-2</c:v>
                </c:pt>
                <c:pt idx="15">
                  <c:v>-1.6948813617653099E-2</c:v>
                </c:pt>
                <c:pt idx="16">
                  <c:v>-1.7971909225195443E-2</c:v>
                </c:pt>
                <c:pt idx="17">
                  <c:v>-1.6113623993453625E-2</c:v>
                </c:pt>
                <c:pt idx="18">
                  <c:v>-1.2891006388362991E-2</c:v>
                </c:pt>
                <c:pt idx="19">
                  <c:v>-1.1086951945974734E-2</c:v>
                </c:pt>
              </c:numCache>
            </c:numRef>
          </c:val>
          <c:extLst xmlns:c16r2="http://schemas.microsoft.com/office/drawing/2015/06/chart">
            <c:ext xmlns:c16="http://schemas.microsoft.com/office/drawing/2014/chart" uri="{C3380CC4-5D6E-409C-BE32-E72D297353CC}">
              <c16:uniqueId val="{00000002-1752-471D-8823-DA412D9FDBAC}"/>
            </c:ext>
          </c:extLst>
        </c:ser>
        <c:ser>
          <c:idx val="3"/>
          <c:order val="3"/>
          <c:tx>
            <c:strRef>
              <c:f>'[Emerging market capital flows in GDP.xlsx]30 countries'!$A$19</c:f>
              <c:strCache>
                <c:ptCount val="1"/>
                <c:pt idx="0">
                  <c:v>Porfolio outfloos</c:v>
                </c:pt>
              </c:strCache>
            </c:strRef>
          </c:tx>
          <c:spPr>
            <a:solidFill>
              <a:schemeClr val="accent4"/>
            </a:solidFill>
            <a:ln>
              <a:noFill/>
            </a:ln>
            <a:effectLst/>
          </c:spPr>
          <c:invertIfNegative val="0"/>
          <c:cat>
            <c:numRef>
              <c:f>'[Emerging market capital flows in GDP.xlsx]30 countries'!$B$15:$U$15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'[Emerging market capital flows in GDP.xlsx]30 countries'!$B$19:$U$19</c:f>
              <c:numCache>
                <c:formatCode>0%</c:formatCode>
                <c:ptCount val="20"/>
                <c:pt idx="0">
                  <c:v>-1.3489630677352172E-2</c:v>
                </c:pt>
                <c:pt idx="1">
                  <c:v>-1.8124634631833867E-2</c:v>
                </c:pt>
                <c:pt idx="2">
                  <c:v>-1.162176371890692E-2</c:v>
                </c:pt>
                <c:pt idx="3">
                  <c:v>-1.5131024130779665E-2</c:v>
                </c:pt>
                <c:pt idx="4">
                  <c:v>-1.485742586977894E-2</c:v>
                </c:pt>
                <c:pt idx="5">
                  <c:v>-1.6199567505057293E-2</c:v>
                </c:pt>
                <c:pt idx="6">
                  <c:v>-2.4593565089376303E-2</c:v>
                </c:pt>
                <c:pt idx="7">
                  <c:v>-2.2011849220368866E-2</c:v>
                </c:pt>
                <c:pt idx="8">
                  <c:v>-5.7906416526389026E-4</c:v>
                </c:pt>
                <c:pt idx="9">
                  <c:v>-1.1618443620466649E-2</c:v>
                </c:pt>
                <c:pt idx="10">
                  <c:v>-1.1827400945576636E-2</c:v>
                </c:pt>
                <c:pt idx="11">
                  <c:v>-3.7845112583279284E-3</c:v>
                </c:pt>
                <c:pt idx="12">
                  <c:v>-1.1457519640981973E-2</c:v>
                </c:pt>
                <c:pt idx="13">
                  <c:v>-9.8819572100104173E-3</c:v>
                </c:pt>
                <c:pt idx="14">
                  <c:v>-1.05105284158675E-2</c:v>
                </c:pt>
                <c:pt idx="15">
                  <c:v>-1.2639777726283392E-2</c:v>
                </c:pt>
                <c:pt idx="16">
                  <c:v>-1.142148451169301E-2</c:v>
                </c:pt>
                <c:pt idx="17">
                  <c:v>-1.1162404623148641E-2</c:v>
                </c:pt>
                <c:pt idx="18">
                  <c:v>-1.0778427100644297E-2</c:v>
                </c:pt>
                <c:pt idx="19">
                  <c:v>-1.2944611547120448E-2</c:v>
                </c:pt>
              </c:numCache>
            </c:numRef>
          </c:val>
          <c:extLst xmlns:c16r2="http://schemas.microsoft.com/office/drawing/2015/06/chart">
            <c:ext xmlns:c16="http://schemas.microsoft.com/office/drawing/2014/chart" uri="{C3380CC4-5D6E-409C-BE32-E72D297353CC}">
              <c16:uniqueId val="{00000003-1752-471D-8823-DA412D9FDBAC}"/>
            </c:ext>
          </c:extLst>
        </c:ser>
        <c:ser>
          <c:idx val="4"/>
          <c:order val="4"/>
          <c:tx>
            <c:strRef>
              <c:f>'[Emerging market capital flows in GDP.xlsx]30 countries'!$A$20</c:f>
              <c:strCache>
                <c:ptCount val="1"/>
                <c:pt idx="0">
                  <c:v>Change in reserves</c:v>
                </c:pt>
              </c:strCache>
            </c:strRef>
          </c:tx>
          <c:spPr>
            <a:solidFill>
              <a:schemeClr val="accent5"/>
            </a:solidFill>
            <a:ln>
              <a:noFill/>
            </a:ln>
            <a:effectLst/>
          </c:spPr>
          <c:invertIfNegative val="0"/>
          <c:cat>
            <c:numRef>
              <c:f>'[Emerging market capital flows in GDP.xlsx]30 countries'!$B$15:$U$15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'[Emerging market capital flows in GDP.xlsx]30 countries'!$B$20:$U$20</c:f>
              <c:numCache>
                <c:formatCode>0%</c:formatCode>
                <c:ptCount val="20"/>
                <c:pt idx="0">
                  <c:v>-1.4335681273931113E-2</c:v>
                </c:pt>
                <c:pt idx="1">
                  <c:v>-1.2760246577818768E-2</c:v>
                </c:pt>
                <c:pt idx="2">
                  <c:v>-2.1963808446633849E-2</c:v>
                </c:pt>
                <c:pt idx="3">
                  <c:v>-3.2886728668490184E-2</c:v>
                </c:pt>
                <c:pt idx="4">
                  <c:v>-4.4722027889368167E-2</c:v>
                </c:pt>
                <c:pt idx="5">
                  <c:v>-5.0608712804904477E-2</c:v>
                </c:pt>
                <c:pt idx="6">
                  <c:v>-5.5538994038122159E-2</c:v>
                </c:pt>
                <c:pt idx="7">
                  <c:v>-7.1701344581688489E-2</c:v>
                </c:pt>
                <c:pt idx="8">
                  <c:v>-3.8968752845454528E-2</c:v>
                </c:pt>
                <c:pt idx="9">
                  <c:v>-3.9517382929211371E-2</c:v>
                </c:pt>
                <c:pt idx="10">
                  <c:v>-4.1458802743287344E-2</c:v>
                </c:pt>
                <c:pt idx="11">
                  <c:v>-2.8054220551981247E-2</c:v>
                </c:pt>
                <c:pt idx="12">
                  <c:v>-1.6688484547620272E-2</c:v>
                </c:pt>
                <c:pt idx="13">
                  <c:v>-2.054067298115304E-2</c:v>
                </c:pt>
                <c:pt idx="14">
                  <c:v>-4.4720518270114163E-3</c:v>
                </c:pt>
                <c:pt idx="15">
                  <c:v>1.5178421686617679E-2</c:v>
                </c:pt>
                <c:pt idx="16">
                  <c:v>1.5244087049229976E-2</c:v>
                </c:pt>
                <c:pt idx="17">
                  <c:v>-8.4658684203657471E-3</c:v>
                </c:pt>
                <c:pt idx="18">
                  <c:v>-3.8795040512417276E-3</c:v>
                </c:pt>
                <c:pt idx="19">
                  <c:v>-4.5012059467516644E-3</c:v>
                </c:pt>
              </c:numCache>
            </c:numRef>
          </c:val>
          <c:extLst xmlns:c16r2="http://schemas.microsoft.com/office/drawing/2015/06/chart">
            <c:ext xmlns:c16="http://schemas.microsoft.com/office/drawing/2014/chart" uri="{C3380CC4-5D6E-409C-BE32-E72D297353CC}">
              <c16:uniqueId val="{00000004-1752-471D-8823-DA412D9FDBAC}"/>
            </c:ext>
          </c:extLst>
        </c:ser>
        <c:dLbls>
          <c:showLegendKey val="0"/>
          <c:showVal val="0"/>
          <c:showCatName val="0"/>
          <c:showSerName val="0"/>
          <c:showPercent val="0"/>
          <c:showBubbleSize val="0"/>
        </c:dLbls>
        <c:gapWidth val="150"/>
        <c:overlap val="100"/>
        <c:axId val="643060064"/>
        <c:axId val="643061696"/>
      </c:barChart>
      <c:lineChart>
        <c:grouping val="standard"/>
        <c:varyColors val="0"/>
        <c:ser>
          <c:idx val="5"/>
          <c:order val="5"/>
          <c:tx>
            <c:strRef>
              <c:f>'[Emerging market capital flows in GDP.xlsx]30 countries'!$A$21</c:f>
              <c:strCache>
                <c:ptCount val="1"/>
                <c:pt idx="0">
                  <c:v>Current account</c:v>
                </c:pt>
              </c:strCache>
            </c:strRef>
          </c:tx>
          <c:spPr>
            <a:ln w="28575" cap="rnd">
              <a:solidFill>
                <a:schemeClr val="accent6"/>
              </a:solidFill>
              <a:round/>
            </a:ln>
            <a:effectLst/>
          </c:spPr>
          <c:marker>
            <c:symbol val="none"/>
          </c:marker>
          <c:cat>
            <c:numRef>
              <c:f>'[Emerging market capital flows in GDP.xlsx]30 countries'!$B$15:$U$15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'[Emerging market capital flows in GDP.xlsx]30 countries'!$B$21:$U$21</c:f>
              <c:numCache>
                <c:formatCode>0%</c:formatCode>
                <c:ptCount val="20"/>
                <c:pt idx="0">
                  <c:v>1.3465286773050653E-2</c:v>
                </c:pt>
                <c:pt idx="1">
                  <c:v>1.1015560707915416E-2</c:v>
                </c:pt>
                <c:pt idx="2">
                  <c:v>1.9452887564194322E-2</c:v>
                </c:pt>
                <c:pt idx="3">
                  <c:v>2.8317544885699659E-2</c:v>
                </c:pt>
                <c:pt idx="4">
                  <c:v>3.5276029027936626E-2</c:v>
                </c:pt>
                <c:pt idx="5">
                  <c:v>4.1483497279519485E-2</c:v>
                </c:pt>
                <c:pt idx="6">
                  <c:v>4.9029477280841886E-2</c:v>
                </c:pt>
                <c:pt idx="7">
                  <c:v>4.5623865955536178E-2</c:v>
                </c:pt>
                <c:pt idx="8">
                  <c:v>4.086256734609859E-2</c:v>
                </c:pt>
                <c:pt idx="9">
                  <c:v>2.6104823174679444E-2</c:v>
                </c:pt>
                <c:pt idx="10">
                  <c:v>1.8468614237423145E-2</c:v>
                </c:pt>
                <c:pt idx="11">
                  <c:v>1.7552128286774139E-2</c:v>
                </c:pt>
                <c:pt idx="12">
                  <c:v>1.6911314600151134E-2</c:v>
                </c:pt>
                <c:pt idx="13">
                  <c:v>1.1102852231268143E-2</c:v>
                </c:pt>
                <c:pt idx="14">
                  <c:v>1.4094384870643099E-2</c:v>
                </c:pt>
                <c:pt idx="15">
                  <c:v>1.1552493406118858E-2</c:v>
                </c:pt>
                <c:pt idx="16">
                  <c:v>8.8396643167604778E-3</c:v>
                </c:pt>
                <c:pt idx="17">
                  <c:v>8.588710577755003E-3</c:v>
                </c:pt>
                <c:pt idx="18">
                  <c:v>5.9510906915206706E-3</c:v>
                </c:pt>
                <c:pt idx="19">
                  <c:v>9.3502035364903067E-3</c:v>
                </c:pt>
              </c:numCache>
            </c:numRef>
          </c:val>
          <c:smooth val="0"/>
          <c:extLst xmlns:c16r2="http://schemas.microsoft.com/office/drawing/2015/06/chart">
            <c:ext xmlns:c16="http://schemas.microsoft.com/office/drawing/2014/chart" uri="{C3380CC4-5D6E-409C-BE32-E72D297353CC}">
              <c16:uniqueId val="{00000005-1752-471D-8823-DA412D9FDBAC}"/>
            </c:ext>
          </c:extLst>
        </c:ser>
        <c:ser>
          <c:idx val="6"/>
          <c:order val="6"/>
          <c:tx>
            <c:strRef>
              <c:f>'[Emerging market capital flows in GDP.xlsx]30 countries'!$A$22</c:f>
              <c:strCache>
                <c:ptCount val="1"/>
                <c:pt idx="0">
                  <c:v>Change in net foreign assets</c:v>
                </c:pt>
              </c:strCache>
            </c:strRef>
          </c:tx>
          <c:spPr>
            <a:ln w="28575" cap="rnd">
              <a:solidFill>
                <a:schemeClr val="accent1">
                  <a:lumMod val="60000"/>
                </a:schemeClr>
              </a:solidFill>
              <a:round/>
            </a:ln>
            <a:effectLst/>
          </c:spPr>
          <c:marker>
            <c:symbol val="none"/>
          </c:marker>
          <c:cat>
            <c:numRef>
              <c:f>'[Emerging market capital flows in GDP.xlsx]30 countries'!$B$15:$U$15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'[Emerging market capital flows in GDP.xlsx]30 countries'!$B$22:$U$22</c:f>
              <c:numCache>
                <c:formatCode>0%</c:formatCode>
                <c:ptCount val="20"/>
                <c:pt idx="0">
                  <c:v>3.4010449421186494E-3</c:v>
                </c:pt>
                <c:pt idx="1">
                  <c:v>-7.4975402333007125E-3</c:v>
                </c:pt>
                <c:pt idx="2">
                  <c:v>-1.6073696787966357E-2</c:v>
                </c:pt>
                <c:pt idx="3">
                  <c:v>-2.307243755244489E-2</c:v>
                </c:pt>
                <c:pt idx="4">
                  <c:v>-3.4567367657126299E-2</c:v>
                </c:pt>
                <c:pt idx="5">
                  <c:v>-3.2606085072621672E-2</c:v>
                </c:pt>
                <c:pt idx="6">
                  <c:v>-4.6116497061108847E-2</c:v>
                </c:pt>
                <c:pt idx="7">
                  <c:v>-5.0243832072901159E-2</c:v>
                </c:pt>
                <c:pt idx="8">
                  <c:v>-2.575821558852312E-2</c:v>
                </c:pt>
                <c:pt idx="9">
                  <c:v>-2.3631436139072166E-2</c:v>
                </c:pt>
                <c:pt idx="10">
                  <c:v>-1.6436660876895461E-2</c:v>
                </c:pt>
                <c:pt idx="11">
                  <c:v>-7.1347202576102289E-3</c:v>
                </c:pt>
                <c:pt idx="12">
                  <c:v>4.5821087902617602E-3</c:v>
                </c:pt>
                <c:pt idx="13">
                  <c:v>-4.7134883564429152E-3</c:v>
                </c:pt>
                <c:pt idx="14">
                  <c:v>5.7618185377627642E-3</c:v>
                </c:pt>
                <c:pt idx="15">
                  <c:v>1.5321830986344659E-2</c:v>
                </c:pt>
                <c:pt idx="16">
                  <c:v>1.9680231499258079E-2</c:v>
                </c:pt>
                <c:pt idx="17">
                  <c:v>4.4541104186203231E-3</c:v>
                </c:pt>
                <c:pt idx="18">
                  <c:v>2.9232599856860364E-3</c:v>
                </c:pt>
                <c:pt idx="19">
                  <c:v>3.2013745765218371E-3</c:v>
                </c:pt>
              </c:numCache>
            </c:numRef>
          </c:val>
          <c:smooth val="0"/>
          <c:extLst xmlns:c16r2="http://schemas.microsoft.com/office/drawing/2015/06/chart">
            <c:ext xmlns:c16="http://schemas.microsoft.com/office/drawing/2014/chart" uri="{C3380CC4-5D6E-409C-BE32-E72D297353CC}">
              <c16:uniqueId val="{00000006-1752-471D-8823-DA412D9FDBAC}"/>
            </c:ext>
          </c:extLst>
        </c:ser>
        <c:dLbls>
          <c:showLegendKey val="0"/>
          <c:showVal val="0"/>
          <c:showCatName val="0"/>
          <c:showSerName val="0"/>
          <c:showPercent val="0"/>
          <c:showBubbleSize val="0"/>
        </c:dLbls>
        <c:marker val="1"/>
        <c:smooth val="0"/>
        <c:axId val="643060064"/>
        <c:axId val="643061696"/>
      </c:lineChart>
      <c:catAx>
        <c:axId val="6430600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061696"/>
        <c:crosses val="autoZero"/>
        <c:auto val="1"/>
        <c:lblAlgn val="ctr"/>
        <c:lblOffset val="100"/>
        <c:noMultiLvlLbl val="0"/>
      </c:catAx>
      <c:valAx>
        <c:axId val="643061696"/>
        <c:scaling>
          <c:orientation val="minMax"/>
          <c:min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060064"/>
        <c:crosses val="autoZero"/>
        <c:crossBetween val="between"/>
      </c:valAx>
      <c:spPr>
        <a:noFill/>
        <a:ln>
          <a:noFill/>
        </a:ln>
        <a:effectLst/>
      </c:spPr>
    </c:plotArea>
    <c:legend>
      <c:legendPos val="b"/>
      <c:layout>
        <c:manualLayout>
          <c:xMode val="edge"/>
          <c:yMode val="edge"/>
          <c:x val="3.1604716689825528E-2"/>
          <c:y val="0.78481610220116971"/>
          <c:w val="0.93924154701250584"/>
          <c:h val="0.1986069251717196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FDI ra nước ngoài của Hoa Kỳ 2000-2019</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Sheet1!$B$23</c:f>
              <c:strCache>
                <c:ptCount val="1"/>
                <c:pt idx="0">
                  <c:v>Reinvested earnings</c:v>
                </c:pt>
              </c:strCache>
            </c:strRef>
          </c:tx>
          <c:spPr>
            <a:solidFill>
              <a:schemeClr val="accent1"/>
            </a:solidFill>
            <a:ln>
              <a:noFill/>
            </a:ln>
            <a:effectLst/>
          </c:spPr>
          <c:invertIfNegative val="0"/>
          <c:cat>
            <c:strRef>
              <c:f>Sheet1!$A$24:$A$43</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Sheet1!$B$24:$B$43</c:f>
              <c:numCache>
                <c:formatCode>_(* #,##0_);_(* \(#,##0\);_(* "-"??_);_(@_)</c:formatCode>
                <c:ptCount val="20"/>
                <c:pt idx="0">
                  <c:v>103.20464450545524</c:v>
                </c:pt>
                <c:pt idx="1">
                  <c:v>68.587329782835155</c:v>
                </c:pt>
                <c:pt idx="2">
                  <c:v>84.879692709752064</c:v>
                </c:pt>
                <c:pt idx="3">
                  <c:v>127.33505272667297</c:v>
                </c:pt>
                <c:pt idx="4">
                  <c:v>174.73063622542077</c:v>
                </c:pt>
                <c:pt idx="5">
                  <c:v>-37.318315510044286</c:v>
                </c:pt>
                <c:pt idx="6">
                  <c:v>228.42424478348804</c:v>
                </c:pt>
                <c:pt idx="7">
                  <c:v>237.57001303245394</c:v>
                </c:pt>
                <c:pt idx="8">
                  <c:v>235.59046086220636</c:v>
                </c:pt>
                <c:pt idx="9">
                  <c:v>225.69610339964922</c:v>
                </c:pt>
                <c:pt idx="10">
                  <c:v>303.91944624489253</c:v>
                </c:pt>
                <c:pt idx="11">
                  <c:v>309.13796454175298</c:v>
                </c:pt>
                <c:pt idx="12">
                  <c:v>276.02006199384516</c:v>
                </c:pt>
                <c:pt idx="13">
                  <c:v>304.9208637883184</c:v>
                </c:pt>
                <c:pt idx="14">
                  <c:v>292.83951067467297</c:v>
                </c:pt>
                <c:pt idx="15">
                  <c:v>274.70100000000002</c:v>
                </c:pt>
                <c:pt idx="16">
                  <c:v>255.87721896543272</c:v>
                </c:pt>
                <c:pt idx="17">
                  <c:v>315.30648241276896</c:v>
                </c:pt>
                <c:pt idx="18">
                  <c:v>-298.97317581712747</c:v>
                </c:pt>
                <c:pt idx="19">
                  <c:v>121.85614243590994</c:v>
                </c:pt>
              </c:numCache>
            </c:numRef>
          </c:val>
          <c:extLst xmlns:c16r2="http://schemas.microsoft.com/office/drawing/2015/06/chart">
            <c:ext xmlns:c16="http://schemas.microsoft.com/office/drawing/2014/chart" uri="{C3380CC4-5D6E-409C-BE32-E72D297353CC}">
              <c16:uniqueId val="{00000000-CDB9-4853-B7EE-84C29C2C45FF}"/>
            </c:ext>
          </c:extLst>
        </c:ser>
        <c:ser>
          <c:idx val="1"/>
          <c:order val="1"/>
          <c:tx>
            <c:strRef>
              <c:f>Sheet1!$C$23</c:f>
              <c:strCache>
                <c:ptCount val="1"/>
                <c:pt idx="0">
                  <c:v>Other equity outflows</c:v>
                </c:pt>
              </c:strCache>
            </c:strRef>
          </c:tx>
          <c:spPr>
            <a:solidFill>
              <a:schemeClr val="accent2"/>
            </a:solidFill>
            <a:ln>
              <a:noFill/>
            </a:ln>
            <a:effectLst/>
          </c:spPr>
          <c:invertIfNegative val="0"/>
          <c:cat>
            <c:strRef>
              <c:f>Sheet1!$A$24:$A$43</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Sheet1!$C$24:$C$43</c:f>
              <c:numCache>
                <c:formatCode>_(* #,##0_);_(* \(#,##0\);_(* "-"??_);_(@_)</c:formatCode>
                <c:ptCount val="20"/>
                <c:pt idx="0">
                  <c:v>104.57547147225624</c:v>
                </c:pt>
                <c:pt idx="1">
                  <c:v>79.9099365596486</c:v>
                </c:pt>
                <c:pt idx="2">
                  <c:v>55.127395774611919</c:v>
                </c:pt>
                <c:pt idx="3">
                  <c:v>44.968620105428691</c:v>
                </c:pt>
                <c:pt idx="4">
                  <c:v>164.47305231490725</c:v>
                </c:pt>
                <c:pt idx="5">
                  <c:v>74.125601556847329</c:v>
                </c:pt>
                <c:pt idx="6">
                  <c:v>56.885350218914816</c:v>
                </c:pt>
                <c:pt idx="7">
                  <c:v>227.21117447308126</c:v>
                </c:pt>
                <c:pt idx="8">
                  <c:v>140.96833551515775</c:v>
                </c:pt>
                <c:pt idx="9">
                  <c:v>38.142423423441024</c:v>
                </c:pt>
                <c:pt idx="10">
                  <c:v>44.142060350840268</c:v>
                </c:pt>
                <c:pt idx="11">
                  <c:v>95.035873492650495</c:v>
                </c:pt>
                <c:pt idx="12">
                  <c:v>38.963168557019131</c:v>
                </c:pt>
                <c:pt idx="13">
                  <c:v>20.195899643678977</c:v>
                </c:pt>
                <c:pt idx="14">
                  <c:v>40.576642461881995</c:v>
                </c:pt>
                <c:pt idx="15">
                  <c:v>7.6260000000000003</c:v>
                </c:pt>
                <c:pt idx="16">
                  <c:v>45.708406454062882</c:v>
                </c:pt>
                <c:pt idx="17">
                  <c:v>40.776484728225469</c:v>
                </c:pt>
                <c:pt idx="18">
                  <c:v>68.305287277872054</c:v>
                </c:pt>
                <c:pt idx="19">
                  <c:v>16.254941198173235</c:v>
                </c:pt>
              </c:numCache>
            </c:numRef>
          </c:val>
          <c:extLst xmlns:c16r2="http://schemas.microsoft.com/office/drawing/2015/06/chart">
            <c:ext xmlns:c16="http://schemas.microsoft.com/office/drawing/2014/chart" uri="{C3380CC4-5D6E-409C-BE32-E72D297353CC}">
              <c16:uniqueId val="{00000001-CDB9-4853-B7EE-84C29C2C45FF}"/>
            </c:ext>
          </c:extLst>
        </c:ser>
        <c:dLbls>
          <c:showLegendKey val="0"/>
          <c:showVal val="0"/>
          <c:showCatName val="0"/>
          <c:showSerName val="0"/>
          <c:showPercent val="0"/>
          <c:showBubbleSize val="0"/>
        </c:dLbls>
        <c:gapWidth val="150"/>
        <c:overlap val="100"/>
        <c:axId val="643061152"/>
        <c:axId val="643060608"/>
      </c:barChart>
      <c:catAx>
        <c:axId val="64306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060608"/>
        <c:crosses val="autoZero"/>
        <c:auto val="1"/>
        <c:lblAlgn val="ctr"/>
        <c:lblOffset val="100"/>
        <c:noMultiLvlLbl val="0"/>
      </c:catAx>
      <c:valAx>
        <c:axId val="643060608"/>
        <c:scaling>
          <c:orientation val="minMax"/>
          <c:max val="500"/>
          <c:min val="-3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06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Thu nhập sơ cấp ròng và cán cân thương mại, Việt Nam</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Sheet1!$A$5</c:f>
              <c:strCache>
                <c:ptCount val="1"/>
                <c:pt idx="0">
                  <c:v>Trade balance </c:v>
                </c:pt>
              </c:strCache>
            </c:strRef>
          </c:tx>
          <c:spPr>
            <a:ln w="28575" cap="rnd">
              <a:solidFill>
                <a:schemeClr val="accent1"/>
              </a:solidFill>
              <a:round/>
            </a:ln>
            <a:effectLst/>
          </c:spPr>
          <c:marker>
            <c:symbol val="none"/>
          </c:marker>
          <c:cat>
            <c:numRef>
              <c:f>Sheet1!$B$4:$J$4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Sheet1!$B$5:$J$5</c:f>
              <c:numCache>
                <c:formatCode>_-* #,##0.0_-;\-* #,##0.0_-;_-* "-"??_-;_-@_-</c:formatCode>
                <c:ptCount val="9"/>
                <c:pt idx="0">
                  <c:v>7.4459999999999997</c:v>
                </c:pt>
                <c:pt idx="1">
                  <c:v>5.6040000000000001</c:v>
                </c:pt>
                <c:pt idx="2">
                  <c:v>8.5960000000000001</c:v>
                </c:pt>
                <c:pt idx="3">
                  <c:v>2.609</c:v>
                </c:pt>
                <c:pt idx="4">
                  <c:v>6.7839999999999998</c:v>
                </c:pt>
                <c:pt idx="5">
                  <c:v>6.8159999999999998</c:v>
                </c:pt>
                <c:pt idx="6">
                  <c:v>12.860100000000001</c:v>
                </c:pt>
                <c:pt idx="7">
                  <c:v>19.1432</c:v>
                </c:pt>
                <c:pt idx="8">
                  <c:v>18.6479</c:v>
                </c:pt>
              </c:numCache>
            </c:numRef>
          </c:val>
          <c:smooth val="0"/>
          <c:extLst xmlns:c16r2="http://schemas.microsoft.com/office/drawing/2015/06/chart">
            <c:ext xmlns:c16="http://schemas.microsoft.com/office/drawing/2014/chart" uri="{C3380CC4-5D6E-409C-BE32-E72D297353CC}">
              <c16:uniqueId val="{00000000-9D28-488D-B7D7-0E72F28E11FC}"/>
            </c:ext>
          </c:extLst>
        </c:ser>
        <c:ser>
          <c:idx val="1"/>
          <c:order val="1"/>
          <c:tx>
            <c:strRef>
              <c:f>Sheet1!$A$6</c:f>
              <c:strCache>
                <c:ptCount val="1"/>
                <c:pt idx="0">
                  <c:v>FDI income payments</c:v>
                </c:pt>
              </c:strCache>
            </c:strRef>
          </c:tx>
          <c:spPr>
            <a:ln w="28575" cap="rnd">
              <a:solidFill>
                <a:schemeClr val="accent2"/>
              </a:solidFill>
              <a:round/>
            </a:ln>
            <a:effectLst/>
          </c:spPr>
          <c:marker>
            <c:symbol val="none"/>
          </c:marker>
          <c:cat>
            <c:numRef>
              <c:f>Sheet1!$B$4:$J$4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Sheet1!$B$6:$J$6</c:f>
              <c:numCache>
                <c:formatCode>_-* #,##0.0_-;\-* #,##0.0_-;_-* "-"??_-;_-@_-</c:formatCode>
                <c:ptCount val="9"/>
                <c:pt idx="0">
                  <c:v>-4.8150000000000004</c:v>
                </c:pt>
                <c:pt idx="1">
                  <c:v>-7.617</c:v>
                </c:pt>
                <c:pt idx="2">
                  <c:v>-9.4660000000000011</c:v>
                </c:pt>
                <c:pt idx="3">
                  <c:v>-12.55</c:v>
                </c:pt>
                <c:pt idx="4">
                  <c:v>-13.201000000000001</c:v>
                </c:pt>
                <c:pt idx="5">
                  <c:v>-17.738</c:v>
                </c:pt>
                <c:pt idx="6">
                  <c:v>-17.433</c:v>
                </c:pt>
                <c:pt idx="7">
                  <c:v>-19.032</c:v>
                </c:pt>
                <c:pt idx="8">
                  <c:v>-17.045000000000002</c:v>
                </c:pt>
              </c:numCache>
            </c:numRef>
          </c:val>
          <c:smooth val="0"/>
          <c:extLst xmlns:c16r2="http://schemas.microsoft.com/office/drawing/2015/06/chart">
            <c:ext xmlns:c16="http://schemas.microsoft.com/office/drawing/2014/chart" uri="{C3380CC4-5D6E-409C-BE32-E72D297353CC}">
              <c16:uniqueId val="{00000001-9D28-488D-B7D7-0E72F28E11FC}"/>
            </c:ext>
          </c:extLst>
        </c:ser>
        <c:dLbls>
          <c:showLegendKey val="0"/>
          <c:showVal val="0"/>
          <c:showCatName val="0"/>
          <c:showSerName val="0"/>
          <c:showPercent val="0"/>
          <c:showBubbleSize val="0"/>
        </c:dLbls>
        <c:smooth val="0"/>
        <c:axId val="643052448"/>
        <c:axId val="643051360"/>
      </c:lineChart>
      <c:catAx>
        <c:axId val="64305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051360"/>
        <c:crosses val="autoZero"/>
        <c:auto val="1"/>
        <c:lblAlgn val="ctr"/>
        <c:lblOffset val="100"/>
        <c:noMultiLvlLbl val="0"/>
      </c:catAx>
      <c:valAx>
        <c:axId val="643051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05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Sheet2!$B$13</c:f>
              <c:strCache>
                <c:ptCount val="1"/>
                <c:pt idx="0">
                  <c:v>Health sector</c:v>
                </c:pt>
              </c:strCache>
            </c:strRef>
          </c:tx>
          <c:spPr>
            <a:solidFill>
              <a:schemeClr val="accent1"/>
            </a:solidFill>
            <a:ln>
              <a:noFill/>
            </a:ln>
            <a:effectLst/>
          </c:spPr>
          <c:invertIfNegative val="0"/>
          <c:cat>
            <c:strRef>
              <c:f>Sheet2!$A$14:$A$23</c:f>
              <c:strCache>
                <c:ptCount val="10"/>
                <c:pt idx="0">
                  <c:v>Singapore</c:v>
                </c:pt>
                <c:pt idx="1">
                  <c:v>Global</c:v>
                </c:pt>
                <c:pt idx="2">
                  <c:v>Indonesia</c:v>
                </c:pt>
                <c:pt idx="3">
                  <c:v>Malaysia</c:v>
                </c:pt>
                <c:pt idx="4">
                  <c:v>Cambodia</c:v>
                </c:pt>
                <c:pt idx="5">
                  <c:v>China</c:v>
                </c:pt>
                <c:pt idx="6">
                  <c:v>Philippines</c:v>
                </c:pt>
                <c:pt idx="7">
                  <c:v>India</c:v>
                </c:pt>
                <c:pt idx="8">
                  <c:v>Vietnam</c:v>
                </c:pt>
                <c:pt idx="9">
                  <c:v>Lao P.D.R.</c:v>
                </c:pt>
              </c:strCache>
            </c:strRef>
          </c:cat>
          <c:val>
            <c:numRef>
              <c:f>Sheet2!$B$14:$B$23</c:f>
              <c:numCache>
                <c:formatCode>0%</c:formatCode>
                <c:ptCount val="10"/>
                <c:pt idx="0">
                  <c:v>3.9650740925256438E-2</c:v>
                </c:pt>
                <c:pt idx="1">
                  <c:v>1.3938824800680196E-2</c:v>
                </c:pt>
                <c:pt idx="2">
                  <c:v>2.037364955811825E-2</c:v>
                </c:pt>
                <c:pt idx="3">
                  <c:v>2.3295131670437418E-3</c:v>
                </c:pt>
                <c:pt idx="4">
                  <c:v>1.0838397851128305E-2</c:v>
                </c:pt>
                <c:pt idx="5">
                  <c:v>1.4328650106646096E-3</c:v>
                </c:pt>
                <c:pt idx="6">
                  <c:v>9.0865588945036029E-3</c:v>
                </c:pt>
                <c:pt idx="7">
                  <c:v>5.2732067334256057E-3</c:v>
                </c:pt>
                <c:pt idx="8">
                  <c:v>4.0043575704745288E-3</c:v>
                </c:pt>
                <c:pt idx="9">
                  <c:v>9.0337083050901564E-4</c:v>
                </c:pt>
              </c:numCache>
            </c:numRef>
          </c:val>
          <c:extLst xmlns:c16r2="http://schemas.microsoft.com/office/drawing/2015/06/chart">
            <c:ext xmlns:c16="http://schemas.microsoft.com/office/drawing/2014/chart" uri="{C3380CC4-5D6E-409C-BE32-E72D297353CC}">
              <c16:uniqueId val="{00000000-7017-40AA-9DD8-9C6B21223D3B}"/>
            </c:ext>
          </c:extLst>
        </c:ser>
        <c:ser>
          <c:idx val="1"/>
          <c:order val="1"/>
          <c:tx>
            <c:strRef>
              <c:f>Sheet2!$C$13</c:f>
              <c:strCache>
                <c:ptCount val="1"/>
                <c:pt idx="0">
                  <c:v>Non-health sector</c:v>
                </c:pt>
              </c:strCache>
            </c:strRef>
          </c:tx>
          <c:spPr>
            <a:solidFill>
              <a:schemeClr val="accent2"/>
            </a:solidFill>
            <a:ln>
              <a:noFill/>
            </a:ln>
            <a:effectLst/>
          </c:spPr>
          <c:invertIfNegative val="0"/>
          <c:cat>
            <c:strRef>
              <c:f>Sheet2!$A$14:$A$23</c:f>
              <c:strCache>
                <c:ptCount val="10"/>
                <c:pt idx="0">
                  <c:v>Singapore</c:v>
                </c:pt>
                <c:pt idx="1">
                  <c:v>Global</c:v>
                </c:pt>
                <c:pt idx="2">
                  <c:v>Indonesia</c:v>
                </c:pt>
                <c:pt idx="3">
                  <c:v>Malaysia</c:v>
                </c:pt>
                <c:pt idx="4">
                  <c:v>Cambodia</c:v>
                </c:pt>
                <c:pt idx="5">
                  <c:v>China</c:v>
                </c:pt>
                <c:pt idx="6">
                  <c:v>Philippines</c:v>
                </c:pt>
                <c:pt idx="7">
                  <c:v>India</c:v>
                </c:pt>
                <c:pt idx="8">
                  <c:v>Vietnam</c:v>
                </c:pt>
                <c:pt idx="9">
                  <c:v>Lao P.D.R.</c:v>
                </c:pt>
              </c:strCache>
            </c:strRef>
          </c:cat>
          <c:val>
            <c:numRef>
              <c:f>Sheet2!$C$14:$C$23</c:f>
              <c:numCache>
                <c:formatCode>0%</c:formatCode>
                <c:ptCount val="10"/>
                <c:pt idx="0">
                  <c:v>0.14432016992687424</c:v>
                </c:pt>
                <c:pt idx="1">
                  <c:v>8.6082398317630371E-2</c:v>
                </c:pt>
                <c:pt idx="2">
                  <c:v>7.2922698609197298E-2</c:v>
                </c:pt>
                <c:pt idx="3">
                  <c:v>5.9861429262214931E-2</c:v>
                </c:pt>
                <c:pt idx="4">
                  <c:v>3.9006252931380374E-2</c:v>
                </c:pt>
                <c:pt idx="5">
                  <c:v>4.6368291535588767E-2</c:v>
                </c:pt>
                <c:pt idx="6">
                  <c:v>3.5454303416590741E-2</c:v>
                </c:pt>
                <c:pt idx="7">
                  <c:v>3.56696430154054E-2</c:v>
                </c:pt>
                <c:pt idx="8">
                  <c:v>1.3698919801438413E-2</c:v>
                </c:pt>
                <c:pt idx="9">
                  <c:v>8.7990665309319697E-6</c:v>
                </c:pt>
              </c:numCache>
            </c:numRef>
          </c:val>
          <c:extLst xmlns:c16r2="http://schemas.microsoft.com/office/drawing/2015/06/chart">
            <c:ext xmlns:c16="http://schemas.microsoft.com/office/drawing/2014/chart" uri="{C3380CC4-5D6E-409C-BE32-E72D297353CC}">
              <c16:uniqueId val="{00000001-7017-40AA-9DD8-9C6B21223D3B}"/>
            </c:ext>
          </c:extLst>
        </c:ser>
        <c:dLbls>
          <c:showLegendKey val="0"/>
          <c:showVal val="0"/>
          <c:showCatName val="0"/>
          <c:showSerName val="0"/>
          <c:showPercent val="0"/>
          <c:showBubbleSize val="0"/>
        </c:dLbls>
        <c:gapWidth val="150"/>
        <c:overlap val="100"/>
        <c:axId val="643054624"/>
        <c:axId val="643055168"/>
      </c:barChart>
      <c:catAx>
        <c:axId val="64305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055168"/>
        <c:crosses val="autoZero"/>
        <c:auto val="1"/>
        <c:lblAlgn val="ctr"/>
        <c:lblOffset val="100"/>
        <c:noMultiLvlLbl val="0"/>
      </c:catAx>
      <c:valAx>
        <c:axId val="643055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3054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2CF87-998E-41AC-AC6C-55A43FCFC8B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8911F98-63FF-4139-935C-E0A565846AB3}">
      <dgm:prSet/>
      <dgm:spPr/>
      <dgm:t>
        <a:bodyPr/>
        <a:lstStyle/>
        <a:p>
          <a:r>
            <a:rPr lang="en-US" dirty="0" err="1"/>
            <a:t>Hạn</a:t>
          </a:r>
          <a:r>
            <a:rPr lang="en-US" dirty="0"/>
            <a:t> </a:t>
          </a:r>
          <a:r>
            <a:rPr lang="en-US" dirty="0" err="1"/>
            <a:t>chế</a:t>
          </a:r>
          <a:r>
            <a:rPr lang="en-US" dirty="0"/>
            <a:t> </a:t>
          </a:r>
          <a:r>
            <a:rPr lang="en-US" dirty="0" err="1"/>
            <a:t>chính</a:t>
          </a:r>
          <a:r>
            <a:rPr lang="en-US" dirty="0"/>
            <a:t> </a:t>
          </a:r>
          <a:r>
            <a:rPr lang="en-US" dirty="0" err="1"/>
            <a:t>về</a:t>
          </a:r>
          <a:r>
            <a:rPr lang="en-US" dirty="0"/>
            <a:t> </a:t>
          </a:r>
          <a:r>
            <a:rPr lang="en-US" dirty="0" err="1"/>
            <a:t>tài</a:t>
          </a:r>
          <a:r>
            <a:rPr lang="en-US" dirty="0"/>
            <a:t> </a:t>
          </a:r>
          <a:r>
            <a:rPr lang="en-US" dirty="0" err="1"/>
            <a:t>chính</a:t>
          </a:r>
          <a:r>
            <a:rPr lang="en-US" dirty="0"/>
            <a:t> </a:t>
          </a:r>
          <a:r>
            <a:rPr lang="en-US" dirty="0" err="1"/>
            <a:t>là</a:t>
          </a:r>
          <a:r>
            <a:rPr lang="en-US" dirty="0"/>
            <a:t> </a:t>
          </a:r>
          <a:r>
            <a:rPr lang="en-US" dirty="0" err="1"/>
            <a:t>khả</a:t>
          </a:r>
          <a:r>
            <a:rPr lang="en-US" dirty="0"/>
            <a:t> </a:t>
          </a:r>
          <a:r>
            <a:rPr lang="en-US" dirty="0" err="1"/>
            <a:t>năng</a:t>
          </a:r>
          <a:r>
            <a:rPr lang="en-US" dirty="0"/>
            <a:t> </a:t>
          </a:r>
          <a:r>
            <a:rPr lang="en-US" dirty="0" err="1"/>
            <a:t>tiếp</a:t>
          </a:r>
          <a:r>
            <a:rPr lang="en-US" dirty="0"/>
            <a:t> </a:t>
          </a:r>
          <a:r>
            <a:rPr lang="en-US" dirty="0" err="1"/>
            <a:t>cận</a:t>
          </a:r>
          <a:r>
            <a:rPr lang="en-US" dirty="0"/>
            <a:t> </a:t>
          </a:r>
          <a:r>
            <a:rPr lang="en-US" dirty="0" err="1"/>
            <a:t>các</a:t>
          </a:r>
          <a:r>
            <a:rPr lang="en-US" dirty="0"/>
            <a:t> </a:t>
          </a:r>
          <a:r>
            <a:rPr lang="en-US" dirty="0" err="1"/>
            <a:t>dự</a:t>
          </a:r>
          <a:r>
            <a:rPr lang="en-US" dirty="0"/>
            <a:t> </a:t>
          </a:r>
          <a:r>
            <a:rPr lang="en-US" dirty="0" err="1"/>
            <a:t>án</a:t>
          </a:r>
          <a:r>
            <a:rPr lang="en-US" dirty="0"/>
            <a:t> </a:t>
          </a:r>
          <a:r>
            <a:rPr lang="en-US" dirty="0" err="1"/>
            <a:t>sinh</a:t>
          </a:r>
          <a:r>
            <a:rPr lang="en-US" dirty="0"/>
            <a:t> </a:t>
          </a:r>
          <a:r>
            <a:rPr lang="en-US" dirty="0" err="1"/>
            <a:t>lời</a:t>
          </a:r>
          <a:r>
            <a:rPr lang="en-US" dirty="0"/>
            <a:t> </a:t>
          </a:r>
          <a:r>
            <a:rPr lang="en-US" dirty="0" err="1"/>
            <a:t>mà</a:t>
          </a:r>
          <a:r>
            <a:rPr lang="en-US" dirty="0"/>
            <a:t> </a:t>
          </a:r>
          <a:r>
            <a:rPr lang="en-US" dirty="0" err="1"/>
            <a:t>không</a:t>
          </a:r>
          <a:r>
            <a:rPr lang="en-US" dirty="0"/>
            <a:t> </a:t>
          </a:r>
          <a:r>
            <a:rPr lang="en-US" dirty="0" err="1"/>
            <a:t>phải</a:t>
          </a:r>
          <a:r>
            <a:rPr lang="en-US" dirty="0"/>
            <a:t> </a:t>
          </a:r>
          <a:r>
            <a:rPr lang="en-US" dirty="0" err="1"/>
            <a:t>là</a:t>
          </a:r>
          <a:r>
            <a:rPr lang="en-US" dirty="0"/>
            <a:t> </a:t>
          </a:r>
          <a:r>
            <a:rPr lang="en-US" dirty="0" err="1"/>
            <a:t>các</a:t>
          </a:r>
          <a:r>
            <a:rPr lang="en-US" dirty="0"/>
            <a:t> </a:t>
          </a:r>
          <a:r>
            <a:rPr lang="en-US" dirty="0" err="1"/>
            <a:t>khoản</a:t>
          </a:r>
          <a:r>
            <a:rPr lang="en-US" dirty="0"/>
            <a:t> </a:t>
          </a:r>
          <a:r>
            <a:rPr lang="en-US" dirty="0" err="1"/>
            <a:t>tiết</a:t>
          </a:r>
          <a:r>
            <a:rPr lang="en-US" dirty="0"/>
            <a:t> </a:t>
          </a:r>
          <a:r>
            <a:rPr lang="en-US" dirty="0" err="1"/>
            <a:t>kiệm</a:t>
          </a:r>
          <a:r>
            <a:rPr lang="en-US" dirty="0"/>
            <a:t> </a:t>
          </a:r>
          <a:r>
            <a:rPr lang="en-US" dirty="0" err="1"/>
            <a:t>có</a:t>
          </a:r>
          <a:r>
            <a:rPr lang="en-US" dirty="0"/>
            <a:t> </a:t>
          </a:r>
          <a:r>
            <a:rPr lang="en-US" dirty="0" err="1"/>
            <a:t>trước</a:t>
          </a:r>
          <a:r>
            <a:rPr lang="en-US" dirty="0"/>
            <a:t> (</a:t>
          </a:r>
          <a:r>
            <a:rPr lang="en-US" dirty="0" err="1"/>
            <a:t>tổng</a:t>
          </a:r>
          <a:r>
            <a:rPr lang="en-US" dirty="0"/>
            <a:t> </a:t>
          </a:r>
          <a:r>
            <a:rPr lang="en-US" dirty="0" err="1"/>
            <a:t>cầu</a:t>
          </a:r>
          <a:r>
            <a:rPr lang="en-US" dirty="0"/>
            <a:t>, </a:t>
          </a:r>
          <a:r>
            <a:rPr lang="en-US" dirty="0" err="1"/>
            <a:t>xuất</a:t>
          </a:r>
          <a:r>
            <a:rPr lang="en-US" dirty="0"/>
            <a:t> </a:t>
          </a:r>
          <a:r>
            <a:rPr lang="en-US" dirty="0" err="1"/>
            <a:t>khẩu</a:t>
          </a:r>
          <a:r>
            <a:rPr lang="en-US" dirty="0"/>
            <a:t> </a:t>
          </a:r>
          <a:r>
            <a:rPr lang="en-US" dirty="0" err="1"/>
            <a:t>và</a:t>
          </a:r>
          <a:r>
            <a:rPr lang="en-US" dirty="0"/>
            <a:t> </a:t>
          </a:r>
          <a:r>
            <a:rPr lang="en-US" dirty="0" err="1"/>
            <a:t>trong</a:t>
          </a:r>
          <a:r>
            <a:rPr lang="en-US" dirty="0"/>
            <a:t> </a:t>
          </a:r>
          <a:r>
            <a:rPr lang="en-US" dirty="0" err="1"/>
            <a:t>nước</a:t>
          </a:r>
          <a:r>
            <a:rPr lang="en-US" dirty="0"/>
            <a:t>)</a:t>
          </a:r>
        </a:p>
      </dgm:t>
    </dgm:pt>
    <dgm:pt modelId="{3609710D-CC46-409F-903E-B903D6A2A16F}" type="parTrans" cxnId="{8B2FBF7B-93B4-4DB6-BCDE-5A0B1F27EF0C}">
      <dgm:prSet/>
      <dgm:spPr/>
      <dgm:t>
        <a:bodyPr/>
        <a:lstStyle/>
        <a:p>
          <a:endParaRPr lang="en-US"/>
        </a:p>
      </dgm:t>
    </dgm:pt>
    <dgm:pt modelId="{19AAE203-590F-46D7-A402-E8CFD3071163}" type="sibTrans" cxnId="{8B2FBF7B-93B4-4DB6-BCDE-5A0B1F27EF0C}">
      <dgm:prSet/>
      <dgm:spPr/>
      <dgm:t>
        <a:bodyPr/>
        <a:lstStyle/>
        <a:p>
          <a:endParaRPr lang="en-US"/>
        </a:p>
      </dgm:t>
    </dgm:pt>
    <dgm:pt modelId="{3156CFC4-5026-4E2D-8952-6DCAFA64D821}">
      <dgm:prSet/>
      <dgm:spPr/>
      <dgm:t>
        <a:bodyPr/>
        <a:lstStyle/>
        <a:p>
          <a:r>
            <a:rPr lang="vi-VN" dirty="0"/>
            <a:t>Thị trường tài chính không được kiểm soát dễ xảy ra bong bóng tài sản, bất ổn, cho vay ngắn hạn quá nhiều và cho vay dài hạn quá ít</a:t>
          </a:r>
          <a:endParaRPr lang="en-US" dirty="0"/>
        </a:p>
      </dgm:t>
    </dgm:pt>
    <dgm:pt modelId="{1C3C5B7B-2DAD-4FA2-9C84-9C20B4F33FF5}" type="parTrans" cxnId="{197E26CD-06D6-4E2F-9921-42F61630BAD4}">
      <dgm:prSet/>
      <dgm:spPr/>
      <dgm:t>
        <a:bodyPr/>
        <a:lstStyle/>
        <a:p>
          <a:endParaRPr lang="en-US"/>
        </a:p>
      </dgm:t>
    </dgm:pt>
    <dgm:pt modelId="{848DB94D-9460-44F9-AFEB-E32AE44A8CB3}" type="sibTrans" cxnId="{197E26CD-06D6-4E2F-9921-42F61630BAD4}">
      <dgm:prSet/>
      <dgm:spPr/>
      <dgm:t>
        <a:bodyPr/>
        <a:lstStyle/>
        <a:p>
          <a:endParaRPr lang="en-US"/>
        </a:p>
      </dgm:t>
    </dgm:pt>
    <dgm:pt modelId="{0279A026-8184-425F-BF1C-179932208D61}">
      <dgm:prSet/>
      <dgm:spPr/>
      <dgm:t>
        <a:bodyPr/>
        <a:lstStyle/>
        <a:p>
          <a:r>
            <a:rPr lang="vi-VN" dirty="0"/>
            <a:t>Nhập khẩu vốn không phải là một giải pháp</a:t>
          </a:r>
          <a:r>
            <a:rPr lang="en-US" dirty="0"/>
            <a:t> </a:t>
          </a:r>
          <a:r>
            <a:rPr lang="en-US" dirty="0" err="1"/>
            <a:t>mang</a:t>
          </a:r>
          <a:r>
            <a:rPr lang="en-US" dirty="0"/>
            <a:t> </a:t>
          </a:r>
          <a:r>
            <a:rPr lang="en-US" dirty="0" err="1"/>
            <a:t>tính</a:t>
          </a:r>
          <a:r>
            <a:rPr lang="vi-VN" dirty="0"/>
            <a:t> thực t</a:t>
          </a:r>
          <a:r>
            <a:rPr lang="en-US" dirty="0" err="1"/>
            <a:t>iễn</a:t>
          </a:r>
          <a:r>
            <a:rPr lang="vi-VN" dirty="0"/>
            <a:t>: các quốc gia phụ thuộc vào tài chính trong nước phát triển nhanh hơn và các quốc gia phụ thuộc vào vốn nhập khẩu dễ bị bất ổn tài chính hơn</a:t>
          </a:r>
          <a:endParaRPr lang="en-US" dirty="0"/>
        </a:p>
      </dgm:t>
    </dgm:pt>
    <dgm:pt modelId="{48AC2D01-861A-4084-8F93-C2684F97DE7A}" type="parTrans" cxnId="{935A423C-2FD9-4BA9-A91F-2122B390D35B}">
      <dgm:prSet/>
      <dgm:spPr/>
      <dgm:t>
        <a:bodyPr/>
        <a:lstStyle/>
        <a:p>
          <a:endParaRPr lang="en-US"/>
        </a:p>
      </dgm:t>
    </dgm:pt>
    <dgm:pt modelId="{419B2140-DD67-4E0A-BF69-72D98EFA8AE8}" type="sibTrans" cxnId="{935A423C-2FD9-4BA9-A91F-2122B390D35B}">
      <dgm:prSet/>
      <dgm:spPr/>
      <dgm:t>
        <a:bodyPr/>
        <a:lstStyle/>
        <a:p>
          <a:endParaRPr lang="en-US"/>
        </a:p>
      </dgm:t>
    </dgm:pt>
    <dgm:pt modelId="{B26237C4-A6BB-44DC-BEBD-84CE024EB31D}" type="pres">
      <dgm:prSet presAssocID="{B5C2CF87-998E-41AC-AC6C-55A43FCFC8B7}" presName="linear" presStyleCnt="0">
        <dgm:presLayoutVars>
          <dgm:animLvl val="lvl"/>
          <dgm:resizeHandles val="exact"/>
        </dgm:presLayoutVars>
      </dgm:prSet>
      <dgm:spPr/>
      <dgm:t>
        <a:bodyPr/>
        <a:lstStyle/>
        <a:p>
          <a:endParaRPr lang="en-US"/>
        </a:p>
      </dgm:t>
    </dgm:pt>
    <dgm:pt modelId="{ABCE05FE-CD10-4A1C-919B-BBD26EFD0EAD}" type="pres">
      <dgm:prSet presAssocID="{98911F98-63FF-4139-935C-E0A565846AB3}" presName="parentText" presStyleLbl="node1" presStyleIdx="0" presStyleCnt="3">
        <dgm:presLayoutVars>
          <dgm:chMax val="0"/>
          <dgm:bulletEnabled val="1"/>
        </dgm:presLayoutVars>
      </dgm:prSet>
      <dgm:spPr/>
      <dgm:t>
        <a:bodyPr/>
        <a:lstStyle/>
        <a:p>
          <a:endParaRPr lang="en-US"/>
        </a:p>
      </dgm:t>
    </dgm:pt>
    <dgm:pt modelId="{1B47B963-860D-4787-9A13-BEA4ED36D192}" type="pres">
      <dgm:prSet presAssocID="{19AAE203-590F-46D7-A402-E8CFD3071163}" presName="spacer" presStyleCnt="0"/>
      <dgm:spPr/>
    </dgm:pt>
    <dgm:pt modelId="{E1858A59-8F4B-4EAC-B967-574E0AA03536}" type="pres">
      <dgm:prSet presAssocID="{3156CFC4-5026-4E2D-8952-6DCAFA64D821}" presName="parentText" presStyleLbl="node1" presStyleIdx="1" presStyleCnt="3">
        <dgm:presLayoutVars>
          <dgm:chMax val="0"/>
          <dgm:bulletEnabled val="1"/>
        </dgm:presLayoutVars>
      </dgm:prSet>
      <dgm:spPr/>
      <dgm:t>
        <a:bodyPr/>
        <a:lstStyle/>
        <a:p>
          <a:endParaRPr lang="en-US"/>
        </a:p>
      </dgm:t>
    </dgm:pt>
    <dgm:pt modelId="{3724F07F-63E8-4A21-9CC3-DCDE891CAFAB}" type="pres">
      <dgm:prSet presAssocID="{848DB94D-9460-44F9-AFEB-E32AE44A8CB3}" presName="spacer" presStyleCnt="0"/>
      <dgm:spPr/>
    </dgm:pt>
    <dgm:pt modelId="{293205FF-A0AA-4F5C-952B-16E91E13A5E7}" type="pres">
      <dgm:prSet presAssocID="{0279A026-8184-425F-BF1C-179932208D61}" presName="parentText" presStyleLbl="node1" presStyleIdx="2" presStyleCnt="3">
        <dgm:presLayoutVars>
          <dgm:chMax val="0"/>
          <dgm:bulletEnabled val="1"/>
        </dgm:presLayoutVars>
      </dgm:prSet>
      <dgm:spPr/>
      <dgm:t>
        <a:bodyPr/>
        <a:lstStyle/>
        <a:p>
          <a:endParaRPr lang="en-US"/>
        </a:p>
      </dgm:t>
    </dgm:pt>
  </dgm:ptLst>
  <dgm:cxnLst>
    <dgm:cxn modelId="{20457726-4E8F-480B-B5DC-7202A053B0BB}" type="presOf" srcId="{0279A026-8184-425F-BF1C-179932208D61}" destId="{293205FF-A0AA-4F5C-952B-16E91E13A5E7}" srcOrd="0" destOrd="0" presId="urn:microsoft.com/office/officeart/2005/8/layout/vList2"/>
    <dgm:cxn modelId="{197E26CD-06D6-4E2F-9921-42F61630BAD4}" srcId="{B5C2CF87-998E-41AC-AC6C-55A43FCFC8B7}" destId="{3156CFC4-5026-4E2D-8952-6DCAFA64D821}" srcOrd="1" destOrd="0" parTransId="{1C3C5B7B-2DAD-4FA2-9C84-9C20B4F33FF5}" sibTransId="{848DB94D-9460-44F9-AFEB-E32AE44A8CB3}"/>
    <dgm:cxn modelId="{935A423C-2FD9-4BA9-A91F-2122B390D35B}" srcId="{B5C2CF87-998E-41AC-AC6C-55A43FCFC8B7}" destId="{0279A026-8184-425F-BF1C-179932208D61}" srcOrd="2" destOrd="0" parTransId="{48AC2D01-861A-4084-8F93-C2684F97DE7A}" sibTransId="{419B2140-DD67-4E0A-BF69-72D98EFA8AE8}"/>
    <dgm:cxn modelId="{4062F2E1-3105-4ED9-9C75-62F19CCA9435}" type="presOf" srcId="{3156CFC4-5026-4E2D-8952-6DCAFA64D821}" destId="{E1858A59-8F4B-4EAC-B967-574E0AA03536}" srcOrd="0" destOrd="0" presId="urn:microsoft.com/office/officeart/2005/8/layout/vList2"/>
    <dgm:cxn modelId="{8B2FBF7B-93B4-4DB6-BCDE-5A0B1F27EF0C}" srcId="{B5C2CF87-998E-41AC-AC6C-55A43FCFC8B7}" destId="{98911F98-63FF-4139-935C-E0A565846AB3}" srcOrd="0" destOrd="0" parTransId="{3609710D-CC46-409F-903E-B903D6A2A16F}" sibTransId="{19AAE203-590F-46D7-A402-E8CFD3071163}"/>
    <dgm:cxn modelId="{431FEB0E-0EC2-40E6-AA59-8BB594AE5D29}" type="presOf" srcId="{98911F98-63FF-4139-935C-E0A565846AB3}" destId="{ABCE05FE-CD10-4A1C-919B-BBD26EFD0EAD}" srcOrd="0" destOrd="0" presId="urn:microsoft.com/office/officeart/2005/8/layout/vList2"/>
    <dgm:cxn modelId="{15EA0689-042A-48A2-BA8E-2327D7AFF105}" type="presOf" srcId="{B5C2CF87-998E-41AC-AC6C-55A43FCFC8B7}" destId="{B26237C4-A6BB-44DC-BEBD-84CE024EB31D}" srcOrd="0" destOrd="0" presId="urn:microsoft.com/office/officeart/2005/8/layout/vList2"/>
    <dgm:cxn modelId="{CE5DDA1E-1C44-49F1-8E40-A301334E3B35}" type="presParOf" srcId="{B26237C4-A6BB-44DC-BEBD-84CE024EB31D}" destId="{ABCE05FE-CD10-4A1C-919B-BBD26EFD0EAD}" srcOrd="0" destOrd="0" presId="urn:microsoft.com/office/officeart/2005/8/layout/vList2"/>
    <dgm:cxn modelId="{E9B430CD-A8B7-40B5-9C71-7BCDD2DE8D76}" type="presParOf" srcId="{B26237C4-A6BB-44DC-BEBD-84CE024EB31D}" destId="{1B47B963-860D-4787-9A13-BEA4ED36D192}" srcOrd="1" destOrd="0" presId="urn:microsoft.com/office/officeart/2005/8/layout/vList2"/>
    <dgm:cxn modelId="{F8AAF753-71D5-4E94-8547-DE72F20376D9}" type="presParOf" srcId="{B26237C4-A6BB-44DC-BEBD-84CE024EB31D}" destId="{E1858A59-8F4B-4EAC-B967-574E0AA03536}" srcOrd="2" destOrd="0" presId="urn:microsoft.com/office/officeart/2005/8/layout/vList2"/>
    <dgm:cxn modelId="{24E45FCE-CCF9-4E12-BAED-336E4378CFC5}" type="presParOf" srcId="{B26237C4-A6BB-44DC-BEBD-84CE024EB31D}" destId="{3724F07F-63E8-4A21-9CC3-DCDE891CAFAB}" srcOrd="3" destOrd="0" presId="urn:microsoft.com/office/officeart/2005/8/layout/vList2"/>
    <dgm:cxn modelId="{598D9793-5F64-46F5-8A4E-E86732166978}" type="presParOf" srcId="{B26237C4-A6BB-44DC-BEBD-84CE024EB31D}" destId="{293205FF-A0AA-4F5C-952B-16E91E13A5E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0D684-D08E-4EC8-BC22-A2EB26702347}" type="datetimeFigureOut">
              <a:rPr lang="en-US" smtClean="0"/>
              <a:t>11/5/2021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B7CFD-F57D-47D7-9FC2-68542CA230CF}" type="slidenum">
              <a:rPr lang="en-US" smtClean="0"/>
              <a:t>‹#›</a:t>
            </a:fld>
            <a:endParaRPr lang="en-US" dirty="0"/>
          </a:p>
        </p:txBody>
      </p:sp>
    </p:spTree>
    <p:extLst>
      <p:ext uri="{BB962C8B-B14F-4D97-AF65-F5344CB8AC3E}">
        <p14:creationId xmlns:p14="http://schemas.microsoft.com/office/powerpoint/2010/main" val="356137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C2289DC-5D40-8742-B358-B5C906D054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919897BB-544F-DB40-916D-E699BFE8973C}"/>
              </a:ext>
            </a:extLst>
          </p:cNvPr>
          <p:cNvSpPr>
            <a:spLocks noGrp="1"/>
          </p:cNvSpPr>
          <p:nvPr>
            <p:ph type="ctrTitle"/>
          </p:nvPr>
        </p:nvSpPr>
        <p:spPr>
          <a:xfrm>
            <a:off x="1215082" y="3031435"/>
            <a:ext cx="10831144" cy="1022224"/>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xmlns="" id="{E7FFFDE2-8BE8-134F-8FBB-D25EA4B1061C}"/>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picture containing drawing, clock&#10;&#10;Description automatically generated">
            <a:extLst>
              <a:ext uri="{FF2B5EF4-FFF2-40B4-BE49-F238E27FC236}">
                <a16:creationId xmlns:a16="http://schemas.microsoft.com/office/drawing/2014/main" xmlns="" id="{520A9D45-9B39-3042-BBBB-2649EECA1F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1802" y="460827"/>
            <a:ext cx="637103" cy="1295712"/>
          </a:xfrm>
          <a:prstGeom prst="rect">
            <a:avLst/>
          </a:prstGeom>
        </p:spPr>
      </p:pic>
    </p:spTree>
    <p:extLst>
      <p:ext uri="{BB962C8B-B14F-4D97-AF65-F5344CB8AC3E}">
        <p14:creationId xmlns:p14="http://schemas.microsoft.com/office/powerpoint/2010/main" val="109509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6A90407-D02D-9F49-8A2C-3443310CFDAE}"/>
              </a:ext>
            </a:extLst>
          </p:cNvPr>
          <p:cNvSpPr>
            <a:spLocks noGrp="1"/>
          </p:cNvSpPr>
          <p:nvPr>
            <p:ph type="ctrTitle"/>
          </p:nvPr>
        </p:nvSpPr>
        <p:spPr>
          <a:xfrm>
            <a:off x="1215082" y="3031435"/>
            <a:ext cx="10831144" cy="1022224"/>
          </a:xfrm>
        </p:spPr>
        <p:txBody>
          <a:bodyPr anchor="b"/>
          <a:lstStyle>
            <a:lvl1pPr algn="l">
              <a:defRPr sz="6000">
                <a:solidFill>
                  <a:schemeClr val="bg2">
                    <a:lumMod val="10000"/>
                  </a:schemeClr>
                </a:solidFill>
              </a:defRPr>
            </a:lvl1pPr>
          </a:lstStyle>
          <a:p>
            <a:r>
              <a:rPr lang="en-US"/>
              <a:t>Click to edit Master title style</a:t>
            </a:r>
          </a:p>
        </p:txBody>
      </p:sp>
      <p:sp>
        <p:nvSpPr>
          <p:cNvPr id="4" name="Subtitle 2">
            <a:extLst>
              <a:ext uri="{FF2B5EF4-FFF2-40B4-BE49-F238E27FC236}">
                <a16:creationId xmlns:a16="http://schemas.microsoft.com/office/drawing/2014/main" xmlns="" id="{412AB11C-65A4-2C46-ACEE-025A020E41DD}"/>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bg2">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794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C2289DC-5D40-8742-B358-B5C906D0546E}"/>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xmlns="" id="{520A9D45-9B39-3042-BBBB-2649EECA1F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86898" y="2190236"/>
            <a:ext cx="1218203" cy="2477528"/>
          </a:xfrm>
          <a:prstGeom prst="rect">
            <a:avLst/>
          </a:prstGeom>
        </p:spPr>
      </p:pic>
    </p:spTree>
    <p:extLst>
      <p:ext uri="{BB962C8B-B14F-4D97-AF65-F5344CB8AC3E}">
        <p14:creationId xmlns:p14="http://schemas.microsoft.com/office/powerpoint/2010/main" val="272588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CA5B008-0300-494D-8CC7-50F4AE8D4D36}"/>
              </a:ext>
            </a:extLst>
          </p:cNvPr>
          <p:cNvPicPr>
            <a:picLocks noChangeAspect="1"/>
          </p:cNvPicPr>
          <p:nvPr userDrawn="1"/>
        </p:nvPicPr>
        <p:blipFill>
          <a:blip r:embed="rId2" cstate="screen">
            <a:alphaModFix amt="75000"/>
            <a:extLst>
              <a:ext uri="{28A0092B-C50C-407E-A947-70E740481C1C}">
                <a14:useLocalDpi xmlns:a14="http://schemas.microsoft.com/office/drawing/2010/main"/>
              </a:ext>
            </a:extLst>
          </a:blip>
          <a:stretch>
            <a:fillRect/>
          </a:stretch>
        </p:blipFill>
        <p:spPr>
          <a:xfrm>
            <a:off x="0" y="0"/>
            <a:ext cx="12192000" cy="6858000"/>
          </a:xfrm>
          <a:prstGeom prst="rect">
            <a:avLst/>
          </a:prstGeom>
          <a:noFill/>
        </p:spPr>
      </p:pic>
      <p:sp>
        <p:nvSpPr>
          <p:cNvPr id="9" name="Title 1">
            <a:extLst>
              <a:ext uri="{FF2B5EF4-FFF2-40B4-BE49-F238E27FC236}">
                <a16:creationId xmlns:a16="http://schemas.microsoft.com/office/drawing/2014/main" xmlns="" id="{F35618AC-FCE5-9545-A06C-F73B94FCF4F5}"/>
              </a:ext>
            </a:extLst>
          </p:cNvPr>
          <p:cNvSpPr>
            <a:spLocks noGrp="1"/>
          </p:cNvSpPr>
          <p:nvPr>
            <p:ph type="ctrTitle"/>
          </p:nvPr>
        </p:nvSpPr>
        <p:spPr>
          <a:xfrm>
            <a:off x="1215082" y="3031435"/>
            <a:ext cx="10831144" cy="1022224"/>
          </a:xfrm>
          <a:prstGeom prst="rect">
            <a:avLst/>
          </a:prstGeom>
        </p:spPr>
        <p:txBody>
          <a:bodyPr anchor="b"/>
          <a:lstStyle>
            <a:lvl1pPr algn="l">
              <a:defRPr sz="6000"/>
            </a:lvl1pPr>
          </a:lstStyle>
          <a:p>
            <a:r>
              <a:rPr lang="en-US"/>
              <a:t>Click to edit Master title style</a:t>
            </a:r>
          </a:p>
        </p:txBody>
      </p:sp>
      <p:sp>
        <p:nvSpPr>
          <p:cNvPr id="10" name="Subtitle 2">
            <a:extLst>
              <a:ext uri="{FF2B5EF4-FFF2-40B4-BE49-F238E27FC236}">
                <a16:creationId xmlns:a16="http://schemas.microsoft.com/office/drawing/2014/main" xmlns="" id="{9972E17F-73DC-4E47-B357-39CB55DCC1AA}"/>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A close up of a sign&#10;&#10;Description automatically generated">
            <a:extLst>
              <a:ext uri="{FF2B5EF4-FFF2-40B4-BE49-F238E27FC236}">
                <a16:creationId xmlns:a16="http://schemas.microsoft.com/office/drawing/2014/main" xmlns="" id="{DEF2F31D-0BDC-F549-9C33-1362DE75CE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5308" y="456106"/>
            <a:ext cx="639857" cy="1295711"/>
          </a:xfrm>
          <a:prstGeom prst="rect">
            <a:avLst/>
          </a:prstGeom>
        </p:spPr>
      </p:pic>
    </p:spTree>
    <p:extLst>
      <p:ext uri="{BB962C8B-B14F-4D97-AF65-F5344CB8AC3E}">
        <p14:creationId xmlns:p14="http://schemas.microsoft.com/office/powerpoint/2010/main" val="55488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2DEB64-C0C7-6C43-B1A2-51C21FE16E1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E65FCF-499D-6E45-B3AF-F414ABF505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77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621F9-4398-B14F-B02F-EFA3BCAC7F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6C7F5E4-EAD3-8B42-9885-D7319185C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8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A09CEA-A734-4A44-92E3-56758F5C5B9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AA4D1F-F0BD-8B43-9624-DE52BC95A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8626995-C0D3-1C4D-B316-C55A678E7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25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0D3F0D6-21E2-AD40-ADB2-86E6C0E8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E4DB3F4-A41E-B74E-81FF-2CE011381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FFB1B4E-770D-634E-8CC9-C8F7CDB0E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071D713-21DD-7344-87D9-DD08DE310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xmlns="" id="{7333EC3E-0F82-FA49-928B-1093BF6AB116}"/>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189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0183A-87FA-904B-B8FC-31D5F4DD7F7E}"/>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5292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42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5F9904-060E-9243-9D0A-72C1077A0F60}"/>
              </a:ext>
            </a:extLst>
          </p:cNvPr>
          <p:cNvSpPr>
            <a:spLocks noGrp="1"/>
          </p:cNvSpPr>
          <p:nvPr>
            <p:ph idx="1"/>
          </p:nvPr>
        </p:nvSpPr>
        <p:spPr>
          <a:xfrm>
            <a:off x="5180012" y="15263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642856-C495-1740-834F-9EEB4CA77862}"/>
              </a:ext>
            </a:extLst>
          </p:cNvPr>
          <p:cNvSpPr>
            <a:spLocks noGrp="1"/>
          </p:cNvSpPr>
          <p:nvPr>
            <p:ph type="body" sz="half" idx="2"/>
          </p:nvPr>
        </p:nvSpPr>
        <p:spPr>
          <a:xfrm>
            <a:off x="839788" y="1526381"/>
            <a:ext cx="3932237" cy="43426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059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4C4D4-802E-2347-A4FC-6A9012223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25BFDC-A994-AD4B-8006-8BE297E19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6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14DC307-33D6-2F4C-BE6C-9B3D37B57E9C}"/>
              </a:ext>
            </a:extLst>
          </p:cNvPr>
          <p:cNvSpPr>
            <a:spLocks noGrp="1"/>
          </p:cNvSpPr>
          <p:nvPr>
            <p:ph type="pic" idx="1"/>
          </p:nvPr>
        </p:nvSpPr>
        <p:spPr>
          <a:xfrm>
            <a:off x="5183188" y="1580322"/>
            <a:ext cx="6172200" cy="4280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86DAB67-A291-1945-B3C2-A6150D8EC892}"/>
              </a:ext>
            </a:extLst>
          </p:cNvPr>
          <p:cNvSpPr>
            <a:spLocks noGrp="1"/>
          </p:cNvSpPr>
          <p:nvPr>
            <p:ph type="body" sz="half" idx="2"/>
          </p:nvPr>
        </p:nvSpPr>
        <p:spPr>
          <a:xfrm>
            <a:off x="839788" y="1580322"/>
            <a:ext cx="3932237" cy="4288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6869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4537C3-8C67-D940-A567-1C8EDCF826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xmlns="" id="{5ED03D8C-1934-6041-89AB-D85CD623D8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86898" y="2190236"/>
            <a:ext cx="1218203" cy="2466860"/>
          </a:xfrm>
          <a:prstGeom prst="rect">
            <a:avLst/>
          </a:prstGeom>
        </p:spPr>
      </p:pic>
    </p:spTree>
    <p:extLst>
      <p:ext uri="{BB962C8B-B14F-4D97-AF65-F5344CB8AC3E}">
        <p14:creationId xmlns:p14="http://schemas.microsoft.com/office/powerpoint/2010/main" val="38438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3534BF-BA1E-1846-B924-657387788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65AF2E7-0A7D-B14F-B007-ECC60D07A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05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15D329-20D7-5244-9816-8F4658486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9CACC6-9DDE-4C42-87A0-EC6DDA6B6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7577C9A-7AD3-FC4A-AE43-9DBECDB1F2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2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136A5-4EC3-5D40-8022-46415D71FE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3B5DD21-82F0-4347-AB80-2B2A91487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86F27A1-F045-FD42-ACC3-1891D3FEA6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9A3B6B0-4677-8D4A-8F66-6FF3D4FC76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4DF6565-EC61-5943-B590-EA91238FE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63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60429-474A-124A-AF5F-D5EA76CE6D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875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71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633D3FB-3539-C04E-A4E7-3B6421E7320D}"/>
              </a:ext>
            </a:extLst>
          </p:cNvPr>
          <p:cNvSpPr>
            <a:spLocks noGrp="1"/>
          </p:cNvSpPr>
          <p:nvPr>
            <p:ph idx="1"/>
          </p:nvPr>
        </p:nvSpPr>
        <p:spPr>
          <a:xfrm>
            <a:off x="5183188" y="1413089"/>
            <a:ext cx="6172200" cy="44479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EE39B9-1F22-3849-9230-C29893CEEA3F}"/>
              </a:ext>
            </a:extLst>
          </p:cNvPr>
          <p:cNvSpPr>
            <a:spLocks noGrp="1"/>
          </p:cNvSpPr>
          <p:nvPr>
            <p:ph type="body" sz="half" idx="2"/>
          </p:nvPr>
        </p:nvSpPr>
        <p:spPr>
          <a:xfrm>
            <a:off x="839788" y="1421027"/>
            <a:ext cx="3932237" cy="4447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130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A1B74AB4-6D80-EB4B-AFBF-5CF857ED5CA3}"/>
              </a:ext>
            </a:extLst>
          </p:cNvPr>
          <p:cNvSpPr>
            <a:spLocks noGrp="1"/>
          </p:cNvSpPr>
          <p:nvPr>
            <p:ph type="pic" idx="1"/>
          </p:nvPr>
        </p:nvSpPr>
        <p:spPr>
          <a:xfrm>
            <a:off x="5183188" y="1462516"/>
            <a:ext cx="6172200" cy="43985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DE0D8A52-F304-1044-B776-671CDC89CA49}"/>
              </a:ext>
            </a:extLst>
          </p:cNvPr>
          <p:cNvSpPr>
            <a:spLocks noGrp="1"/>
          </p:cNvSpPr>
          <p:nvPr>
            <p:ph type="body" sz="half" idx="2"/>
          </p:nvPr>
        </p:nvSpPr>
        <p:spPr>
          <a:xfrm>
            <a:off x="839788" y="1470454"/>
            <a:ext cx="3932237" cy="43985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5808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F910C77-33BF-D743-87B2-BC46CCA5DD8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1168400"/>
          </a:xfrm>
          <a:prstGeom prst="rect">
            <a:avLst/>
          </a:prstGeom>
        </p:spPr>
      </p:pic>
      <p:sp>
        <p:nvSpPr>
          <p:cNvPr id="2" name="Title Placeholder 1">
            <a:extLst>
              <a:ext uri="{FF2B5EF4-FFF2-40B4-BE49-F238E27FC236}">
                <a16:creationId xmlns:a16="http://schemas.microsoft.com/office/drawing/2014/main" xmlns="" id="{7DE6044D-1EB9-FF42-A7C9-DF535F40DACB}"/>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xmlns="" id="{51B8E220-7325-B14C-B1BB-009F2909E3A4}"/>
              </a:ext>
            </a:extLst>
          </p:cNvPr>
          <p:cNvSpPr>
            <a:spLocks noGrp="1"/>
          </p:cNvSpPr>
          <p:nvPr>
            <p:ph type="body" idx="1"/>
          </p:nvPr>
        </p:nvSpPr>
        <p:spPr>
          <a:xfrm>
            <a:off x="838200" y="156720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xmlns="" id="{260C5D41-422B-A74A-B8CD-07AAB99638E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276192" y="90901"/>
            <a:ext cx="485112" cy="986598"/>
          </a:xfrm>
          <a:prstGeom prst="rect">
            <a:avLst/>
          </a:prstGeom>
        </p:spPr>
      </p:pic>
      <p:sp>
        <p:nvSpPr>
          <p:cNvPr id="12" name="TextBox 11">
            <a:extLst>
              <a:ext uri="{FF2B5EF4-FFF2-40B4-BE49-F238E27FC236}">
                <a16:creationId xmlns:a16="http://schemas.microsoft.com/office/drawing/2014/main" xmlns="" id="{B834E456-D499-AB47-AD23-1C93058AD751}"/>
              </a:ext>
            </a:extLst>
          </p:cNvPr>
          <p:cNvSpPr txBox="1"/>
          <p:nvPr userDrawn="1"/>
        </p:nvSpPr>
        <p:spPr>
          <a:xfrm>
            <a:off x="7820687" y="6513183"/>
            <a:ext cx="3945835" cy="253916"/>
          </a:xfrm>
          <a:prstGeom prst="rect">
            <a:avLst/>
          </a:prstGeom>
          <a:noFill/>
        </p:spPr>
        <p:txBody>
          <a:bodyPr wrap="square" rtlCol="0">
            <a:spAutoFit/>
          </a:bodyPr>
          <a:lstStyle/>
          <a:p>
            <a:pPr algn="r"/>
            <a:r>
              <a:rPr lang="en-US" sz="1050" dirty="0">
                <a:solidFill>
                  <a:schemeClr val="tx1">
                    <a:alpha val="75000"/>
                  </a:schemeClr>
                </a:solidFill>
              </a:rPr>
              <a:t>UNITED NATIONS DEVELOPMENT PROGRAMME</a:t>
            </a:r>
          </a:p>
        </p:txBody>
      </p:sp>
    </p:spTree>
    <p:extLst>
      <p:ext uri="{BB962C8B-B14F-4D97-AF65-F5344CB8AC3E}">
        <p14:creationId xmlns:p14="http://schemas.microsoft.com/office/powerpoint/2010/main" val="49487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2" r:id="rId10"/>
    <p:sldLayoutId id="2147483660" r:id="rId11"/>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0B126BB-C052-2B43-864C-1221AD1D486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1168400"/>
          </a:xfrm>
          <a:prstGeom prst="rect">
            <a:avLst/>
          </a:prstGeom>
        </p:spPr>
      </p:pic>
      <p:sp>
        <p:nvSpPr>
          <p:cNvPr id="3" name="Text Placeholder 2">
            <a:extLst>
              <a:ext uri="{FF2B5EF4-FFF2-40B4-BE49-F238E27FC236}">
                <a16:creationId xmlns:a16="http://schemas.microsoft.com/office/drawing/2014/main" xmlns="" id="{0665A9E4-E614-D84D-9314-C67550366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close up of a sign&#10;&#10;Description automatically generated">
            <a:extLst>
              <a:ext uri="{FF2B5EF4-FFF2-40B4-BE49-F238E27FC236}">
                <a16:creationId xmlns:a16="http://schemas.microsoft.com/office/drawing/2014/main" xmlns="" id="{D6AA1CD7-E794-3B4E-9D32-982B035D3E8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396870" y="92933"/>
            <a:ext cx="494011" cy="1000372"/>
          </a:xfrm>
          <a:prstGeom prst="rect">
            <a:avLst/>
          </a:prstGeom>
        </p:spPr>
      </p:pic>
      <p:sp>
        <p:nvSpPr>
          <p:cNvPr id="7" name="Title Placeholder 1">
            <a:extLst>
              <a:ext uri="{FF2B5EF4-FFF2-40B4-BE49-F238E27FC236}">
                <a16:creationId xmlns:a16="http://schemas.microsoft.com/office/drawing/2014/main" xmlns="" id="{51958FA5-E4DB-B34C-9943-858EA151214C}"/>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a:t>Click to edit Master title style</a:t>
            </a:r>
          </a:p>
        </p:txBody>
      </p:sp>
      <p:sp>
        <p:nvSpPr>
          <p:cNvPr id="10" name="TextBox 9">
            <a:extLst>
              <a:ext uri="{FF2B5EF4-FFF2-40B4-BE49-F238E27FC236}">
                <a16:creationId xmlns:a16="http://schemas.microsoft.com/office/drawing/2014/main" xmlns="" id="{60070596-D987-644D-87F0-1FF9E4EF055A}"/>
              </a:ext>
            </a:extLst>
          </p:cNvPr>
          <p:cNvSpPr txBox="1"/>
          <p:nvPr userDrawn="1"/>
        </p:nvSpPr>
        <p:spPr>
          <a:xfrm>
            <a:off x="7820687" y="6513183"/>
            <a:ext cx="3945835" cy="253916"/>
          </a:xfrm>
          <a:prstGeom prst="rect">
            <a:avLst/>
          </a:prstGeom>
          <a:noFill/>
        </p:spPr>
        <p:txBody>
          <a:bodyPr wrap="square" rtlCol="0">
            <a:spAutoFit/>
          </a:bodyPr>
          <a:lstStyle/>
          <a:p>
            <a:pPr algn="r"/>
            <a:r>
              <a:rPr lang="en-US" sz="1050" dirty="0">
                <a:solidFill>
                  <a:schemeClr val="tx1">
                    <a:alpha val="75000"/>
                  </a:schemeClr>
                </a:solidFill>
              </a:rPr>
              <a:t>UNITED NATIONS DEVELOPMENT PROGRAMME</a:t>
            </a:r>
          </a:p>
        </p:txBody>
      </p:sp>
    </p:spTree>
    <p:extLst>
      <p:ext uri="{BB962C8B-B14F-4D97-AF65-F5344CB8AC3E}">
        <p14:creationId xmlns:p14="http://schemas.microsoft.com/office/powerpoint/2010/main" val="36559339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86CB8-3653-644D-913F-B94CE3719F48}"/>
              </a:ext>
            </a:extLst>
          </p:cNvPr>
          <p:cNvSpPr>
            <a:spLocks noGrp="1"/>
          </p:cNvSpPr>
          <p:nvPr>
            <p:ph type="ctrTitle"/>
          </p:nvPr>
        </p:nvSpPr>
        <p:spPr>
          <a:xfrm>
            <a:off x="980850" y="2035756"/>
            <a:ext cx="8903008" cy="2506045"/>
          </a:xfrm>
        </p:spPr>
        <p:txBody>
          <a:bodyPr>
            <a:normAutofit fontScale="90000"/>
          </a:bodyPr>
          <a:lstStyle/>
          <a:p>
            <a:pPr>
              <a:lnSpc>
                <a:spcPct val="100000"/>
              </a:lnSpc>
            </a:pPr>
            <a:r>
              <a:rPr lang="en-US" dirty="0" err="1">
                <a:latin typeface="Calibri" panose="020F0502020204030204" pitchFamily="34" charset="0"/>
                <a:cs typeface="Calibri" panose="020F0502020204030204" pitchFamily="34" charset="0"/>
              </a:rPr>
              <a:t>Tài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chính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phát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triển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trong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phục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hồi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tăng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trưởng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kinh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tế</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tại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Việt</a:t>
            </a:r>
            <a:r>
              <a:rPr lang="en-US" dirty="0">
                <a:latin typeface="Calibri" panose="020F0502020204030204" pitchFamily="34" charset="0"/>
                <a:cs typeface="Calibri" panose="020F0502020204030204" pitchFamily="34" charset="0"/>
              </a:rPr>
              <a:t> Nam</a:t>
            </a:r>
            <a:endParaRPr lang="en-US" dirty="0"/>
          </a:p>
        </p:txBody>
      </p:sp>
      <p:sp>
        <p:nvSpPr>
          <p:cNvPr id="3" name="Subtitle 2">
            <a:extLst>
              <a:ext uri="{FF2B5EF4-FFF2-40B4-BE49-F238E27FC236}">
                <a16:creationId xmlns:a16="http://schemas.microsoft.com/office/drawing/2014/main" xmlns="" id="{EDAFBDA5-E298-3440-8BED-4395E0318CFA}"/>
              </a:ext>
            </a:extLst>
          </p:cNvPr>
          <p:cNvSpPr>
            <a:spLocks noGrp="1"/>
          </p:cNvSpPr>
          <p:nvPr>
            <p:ph type="subTitle" idx="1"/>
          </p:nvPr>
        </p:nvSpPr>
        <p:spPr>
          <a:xfrm>
            <a:off x="980850" y="4674966"/>
            <a:ext cx="2974019" cy="986912"/>
          </a:xfrm>
        </p:spPr>
        <p:txBody>
          <a:bodyPr>
            <a:normAutofit/>
          </a:bodyPr>
          <a:lstStyle/>
          <a:p>
            <a:r>
              <a:rPr lang="en-US" dirty="0">
                <a:latin typeface="Calibri" panose="020F0502020204030204" pitchFamily="34" charset="0"/>
                <a:cs typeface="Calibri" panose="020F0502020204030204" pitchFamily="34" charset="0"/>
              </a:rPr>
              <a:t>Jonathan Pincus</a:t>
            </a:r>
          </a:p>
          <a:p>
            <a:r>
              <a:rPr lang="en-US" dirty="0" err="1">
                <a:latin typeface="Calibri" panose="020F0502020204030204" pitchFamily="34" charset="0"/>
                <a:cs typeface="Calibri" panose="020F0502020204030204" pitchFamily="34" charset="0"/>
              </a:rPr>
              <a:t>Ngày</a:t>
            </a:r>
            <a:r>
              <a:rPr lang="en-US" dirty="0">
                <a:latin typeface="Calibri" panose="020F0502020204030204" pitchFamily="34" charset="0"/>
                <a:cs typeface="Calibri" panose="020F0502020204030204" pitchFamily="34" charset="0"/>
              </a:rPr>
              <a:t> 5/11/2021</a:t>
            </a:r>
          </a:p>
        </p:txBody>
      </p:sp>
      <p:pic>
        <p:nvPicPr>
          <p:cNvPr id="4" name="Picture 3"/>
          <p:cNvPicPr>
            <a:picLocks noChangeAspect="1"/>
          </p:cNvPicPr>
          <p:nvPr/>
        </p:nvPicPr>
        <p:blipFill>
          <a:blip r:embed="rId2"/>
          <a:stretch>
            <a:fillRect/>
          </a:stretch>
        </p:blipFill>
        <p:spPr>
          <a:xfrm>
            <a:off x="1109785" y="603126"/>
            <a:ext cx="2152756" cy="1066503"/>
          </a:xfrm>
          <a:prstGeom prst="rect">
            <a:avLst/>
          </a:prstGeom>
        </p:spPr>
      </p:pic>
    </p:spTree>
    <p:extLst>
      <p:ext uri="{BB962C8B-B14F-4D97-AF65-F5344CB8AC3E}">
        <p14:creationId xmlns:p14="http://schemas.microsoft.com/office/powerpoint/2010/main" val="425661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8368A-B725-40BD-92B4-3712D81D0C21}"/>
              </a:ext>
            </a:extLst>
          </p:cNvPr>
          <p:cNvSpPr>
            <a:spLocks noGrp="1"/>
          </p:cNvSpPr>
          <p:nvPr>
            <p:ph type="title"/>
          </p:nvPr>
        </p:nvSpPr>
        <p:spPr/>
        <p:txBody>
          <a:bodyPr/>
          <a:lstStyle/>
          <a:p>
            <a:r>
              <a:rPr lang="en-US" dirty="0" err="1"/>
              <a:t>Ngân</a:t>
            </a:r>
            <a:r>
              <a:rPr lang="en-US" dirty="0"/>
              <a:t> </a:t>
            </a:r>
            <a:r>
              <a:rPr lang="en-US" dirty="0" err="1"/>
              <a:t>hàng</a:t>
            </a:r>
            <a:r>
              <a:rPr lang="en-US" dirty="0"/>
              <a:t> </a:t>
            </a:r>
            <a:r>
              <a:rPr lang="en-US" dirty="0" err="1"/>
              <a:t>phát</a:t>
            </a:r>
            <a:r>
              <a:rPr lang="en-US" dirty="0"/>
              <a:t> </a:t>
            </a:r>
            <a:r>
              <a:rPr lang="en-US" dirty="0" err="1"/>
              <a:t>triển</a:t>
            </a:r>
            <a:r>
              <a:rPr lang="en-US" dirty="0"/>
              <a:t> </a:t>
            </a:r>
            <a:r>
              <a:rPr lang="en-US" dirty="0" err="1"/>
              <a:t>quốc</a:t>
            </a:r>
            <a:r>
              <a:rPr lang="en-US" dirty="0"/>
              <a:t> </a:t>
            </a:r>
            <a:r>
              <a:rPr lang="en-US" dirty="0" err="1"/>
              <a:t>gia</a:t>
            </a:r>
            <a:r>
              <a:rPr lang="en-US" dirty="0"/>
              <a:t> - NDBs</a:t>
            </a:r>
          </a:p>
        </p:txBody>
      </p:sp>
      <p:sp>
        <p:nvSpPr>
          <p:cNvPr id="3" name="Content Placeholder 2">
            <a:extLst>
              <a:ext uri="{FF2B5EF4-FFF2-40B4-BE49-F238E27FC236}">
                <a16:creationId xmlns:a16="http://schemas.microsoft.com/office/drawing/2014/main" xmlns="" id="{C564CA7D-C848-40F5-A434-B83E96B1CCE3}"/>
              </a:ext>
            </a:extLst>
          </p:cNvPr>
          <p:cNvSpPr>
            <a:spLocks noGrp="1"/>
          </p:cNvSpPr>
          <p:nvPr>
            <p:ph idx="1"/>
          </p:nvPr>
        </p:nvSpPr>
        <p:spPr>
          <a:xfrm>
            <a:off x="838200" y="1567206"/>
            <a:ext cx="10515600" cy="4886859"/>
          </a:xfrm>
        </p:spPr>
        <p:txBody>
          <a:bodyPr>
            <a:normAutofit fontScale="92500" lnSpcReduction="10000"/>
          </a:bodyPr>
          <a:lstStyle/>
          <a:p>
            <a:r>
              <a:rPr lang="en-US" sz="2400" dirty="0"/>
              <a:t>MDBs (World Bank) </a:t>
            </a:r>
            <a:r>
              <a:rPr lang="en-US" sz="2400" dirty="0" err="1"/>
              <a:t>vay</a:t>
            </a:r>
            <a:r>
              <a:rPr lang="en-US" sz="2400" dirty="0"/>
              <a:t> </a:t>
            </a:r>
            <a:r>
              <a:rPr lang="en-US" sz="2400" dirty="0" err="1"/>
              <a:t>trên</a:t>
            </a:r>
            <a:r>
              <a:rPr lang="en-US" sz="2400" dirty="0"/>
              <a:t> </a:t>
            </a:r>
            <a:r>
              <a:rPr lang="en-US" sz="2400" dirty="0" err="1"/>
              <a:t>thị</a:t>
            </a:r>
            <a:r>
              <a:rPr lang="en-US" sz="2400" dirty="0"/>
              <a:t> </a:t>
            </a:r>
            <a:r>
              <a:rPr lang="en-US" sz="2400" dirty="0" err="1"/>
              <a:t>trường</a:t>
            </a:r>
            <a:r>
              <a:rPr lang="en-US" sz="2400" dirty="0"/>
              <a:t> </a:t>
            </a:r>
            <a:r>
              <a:rPr lang="en-US" sz="2400" dirty="0" err="1"/>
              <a:t>quốc</a:t>
            </a:r>
            <a:r>
              <a:rPr lang="en-US" sz="2400" dirty="0"/>
              <a:t> </a:t>
            </a:r>
            <a:r>
              <a:rPr lang="en-US" sz="2400" dirty="0" err="1"/>
              <a:t>tế</a:t>
            </a:r>
            <a:r>
              <a:rPr lang="en-US" sz="2400" dirty="0"/>
              <a:t> </a:t>
            </a:r>
            <a:r>
              <a:rPr lang="en-US" sz="2400" dirty="0" err="1"/>
              <a:t>và</a:t>
            </a:r>
            <a:r>
              <a:rPr lang="en-US" sz="2400" dirty="0"/>
              <a:t> </a:t>
            </a:r>
            <a:r>
              <a:rPr lang="en-US" sz="2400" dirty="0" err="1"/>
              <a:t>cho</a:t>
            </a:r>
            <a:r>
              <a:rPr lang="en-US" sz="2400" dirty="0"/>
              <a:t> </a:t>
            </a:r>
            <a:r>
              <a:rPr lang="en-US" sz="2400" dirty="0" err="1"/>
              <a:t>các</a:t>
            </a:r>
            <a:r>
              <a:rPr lang="en-US" sz="2400" dirty="0"/>
              <a:t> </a:t>
            </a:r>
            <a:r>
              <a:rPr lang="en-US" sz="2400" dirty="0" err="1"/>
              <a:t>dự</a:t>
            </a:r>
            <a:r>
              <a:rPr lang="en-US" sz="2400" dirty="0"/>
              <a:t> </a:t>
            </a:r>
            <a:r>
              <a:rPr lang="en-US" sz="2400" dirty="0" err="1"/>
              <a:t>án</a:t>
            </a:r>
            <a:r>
              <a:rPr lang="en-US" sz="2400" dirty="0"/>
              <a:t> </a:t>
            </a:r>
            <a:r>
              <a:rPr lang="en-US" sz="2400" dirty="0" err="1"/>
              <a:t>tại</a:t>
            </a:r>
            <a:r>
              <a:rPr lang="en-US" sz="2400" dirty="0"/>
              <a:t> </a:t>
            </a:r>
            <a:r>
              <a:rPr lang="en-US" sz="2400" dirty="0" err="1"/>
              <a:t>các</a:t>
            </a:r>
            <a:r>
              <a:rPr lang="en-US" sz="2400" dirty="0"/>
              <a:t> </a:t>
            </a:r>
            <a:r>
              <a:rPr lang="en-US" sz="2400" dirty="0" err="1"/>
              <a:t>nước</a:t>
            </a:r>
            <a:r>
              <a:rPr lang="en-US" sz="2400" dirty="0"/>
              <a:t> </a:t>
            </a:r>
            <a:r>
              <a:rPr lang="en-US" sz="2400" dirty="0" err="1"/>
              <a:t>đang</a:t>
            </a:r>
            <a:r>
              <a:rPr lang="en-US" sz="2400" dirty="0"/>
              <a:t> </a:t>
            </a:r>
            <a:r>
              <a:rPr lang="en-US" sz="2400" dirty="0" err="1"/>
              <a:t>phát</a:t>
            </a:r>
            <a:r>
              <a:rPr lang="en-US" sz="2400" dirty="0"/>
              <a:t> </a:t>
            </a:r>
            <a:r>
              <a:rPr lang="en-US" sz="2400" dirty="0" err="1"/>
              <a:t>triển</a:t>
            </a:r>
            <a:r>
              <a:rPr lang="en-US" sz="2400" dirty="0"/>
              <a:t> </a:t>
            </a:r>
            <a:r>
              <a:rPr lang="en-US" sz="2400" dirty="0" err="1"/>
              <a:t>vay</a:t>
            </a:r>
            <a:r>
              <a:rPr lang="en-US" sz="2400" dirty="0"/>
              <a:t> </a:t>
            </a:r>
            <a:r>
              <a:rPr lang="en-US" sz="2400" dirty="0" err="1"/>
              <a:t>vốn</a:t>
            </a:r>
            <a:r>
              <a:rPr lang="en-US" sz="2400" dirty="0"/>
              <a:t>. </a:t>
            </a:r>
          </a:p>
          <a:p>
            <a:r>
              <a:rPr lang="en-US" sz="2400" dirty="0"/>
              <a:t>NDBs </a:t>
            </a:r>
            <a:r>
              <a:rPr lang="en-US" sz="2400" dirty="0" err="1"/>
              <a:t>làm</a:t>
            </a:r>
            <a:r>
              <a:rPr lang="en-US" sz="2400" dirty="0"/>
              <a:t> </a:t>
            </a:r>
            <a:r>
              <a:rPr lang="en-US" sz="2400" dirty="0" err="1"/>
              <a:t>tương</a:t>
            </a:r>
            <a:r>
              <a:rPr lang="en-US" sz="2400" dirty="0"/>
              <a:t> </a:t>
            </a:r>
            <a:r>
              <a:rPr lang="en-US" sz="2400" dirty="0" err="1"/>
              <a:t>tự</a:t>
            </a:r>
            <a:r>
              <a:rPr lang="en-US" sz="2400" dirty="0"/>
              <a:t> </a:t>
            </a:r>
            <a:r>
              <a:rPr lang="en-US" sz="2400" dirty="0" err="1"/>
              <a:t>trên</a:t>
            </a:r>
            <a:r>
              <a:rPr lang="en-US" sz="2400" dirty="0"/>
              <a:t> </a:t>
            </a:r>
            <a:r>
              <a:rPr lang="en-US" sz="2400" dirty="0" err="1"/>
              <a:t>toàn</a:t>
            </a:r>
            <a:r>
              <a:rPr lang="en-US" sz="2400" dirty="0"/>
              <a:t> </a:t>
            </a:r>
            <a:r>
              <a:rPr lang="en-US" sz="2400" dirty="0" err="1"/>
              <a:t>quốc</a:t>
            </a:r>
            <a:r>
              <a:rPr lang="en-US" sz="2400" dirty="0"/>
              <a:t> </a:t>
            </a:r>
            <a:r>
              <a:rPr lang="en-US" sz="2400" dirty="0" err="1"/>
              <a:t>nhưng</a:t>
            </a:r>
            <a:r>
              <a:rPr lang="en-US" sz="2400" dirty="0"/>
              <a:t> </a:t>
            </a:r>
            <a:r>
              <a:rPr lang="en-US" sz="2400" dirty="0" err="1"/>
              <a:t>bằng</a:t>
            </a:r>
            <a:r>
              <a:rPr lang="en-US" sz="2400" dirty="0"/>
              <a:t> </a:t>
            </a:r>
            <a:r>
              <a:rPr lang="en-US" sz="2400" dirty="0" err="1"/>
              <a:t>đồng</a:t>
            </a:r>
            <a:r>
              <a:rPr lang="en-US" sz="2400" dirty="0"/>
              <a:t> </a:t>
            </a:r>
            <a:r>
              <a:rPr lang="en-US" sz="2400" dirty="0" err="1"/>
              <a:t>nội</a:t>
            </a:r>
            <a:r>
              <a:rPr lang="en-US" sz="2400" dirty="0"/>
              <a:t> </a:t>
            </a:r>
            <a:r>
              <a:rPr lang="en-US" sz="2400" dirty="0" err="1"/>
              <a:t>tệ</a:t>
            </a:r>
            <a:r>
              <a:rPr lang="en-US" sz="2400" dirty="0"/>
              <a:t>. </a:t>
            </a:r>
          </a:p>
          <a:p>
            <a:r>
              <a:rPr lang="en-US" sz="2400" dirty="0" err="1"/>
              <a:t>KfW</a:t>
            </a:r>
            <a:r>
              <a:rPr lang="en-US" sz="2400" dirty="0"/>
              <a:t> (</a:t>
            </a:r>
            <a:r>
              <a:rPr lang="en-US" sz="2400" dirty="0" err="1"/>
              <a:t>Đức</a:t>
            </a:r>
            <a:r>
              <a:rPr lang="en-US" sz="2400" dirty="0"/>
              <a:t>), BNDES (Brazil), CDB (</a:t>
            </a:r>
            <a:r>
              <a:rPr lang="en-US" sz="2400" dirty="0" err="1"/>
              <a:t>Trung</a:t>
            </a:r>
            <a:r>
              <a:rPr lang="en-US" sz="2400" dirty="0"/>
              <a:t> </a:t>
            </a:r>
            <a:r>
              <a:rPr lang="en-US" sz="2400" dirty="0" err="1"/>
              <a:t>Quốc</a:t>
            </a:r>
            <a:r>
              <a:rPr lang="en-US" sz="2400" dirty="0"/>
              <a:t>), and KDB (</a:t>
            </a:r>
            <a:r>
              <a:rPr lang="en-US" sz="2400" dirty="0" err="1"/>
              <a:t>Hàn</a:t>
            </a:r>
            <a:r>
              <a:rPr lang="en-US" sz="2400" dirty="0"/>
              <a:t> </a:t>
            </a:r>
            <a:r>
              <a:rPr lang="en-US" sz="2400" dirty="0" err="1"/>
              <a:t>Quốc</a:t>
            </a:r>
            <a:r>
              <a:rPr lang="en-US" sz="2400" dirty="0"/>
              <a:t>) </a:t>
            </a:r>
            <a:r>
              <a:rPr lang="en-US" sz="2400" dirty="0" err="1"/>
              <a:t>là</a:t>
            </a:r>
            <a:r>
              <a:rPr lang="en-US" sz="2400" dirty="0"/>
              <a:t> </a:t>
            </a:r>
            <a:r>
              <a:rPr lang="en-US" sz="2400" dirty="0" err="1"/>
              <a:t>các</a:t>
            </a:r>
            <a:r>
              <a:rPr lang="en-US" sz="2400" dirty="0"/>
              <a:t> </a:t>
            </a:r>
            <a:r>
              <a:rPr lang="en-US" sz="2400" dirty="0" err="1"/>
              <a:t>ví</a:t>
            </a:r>
            <a:r>
              <a:rPr lang="en-US" sz="2400" dirty="0"/>
              <a:t> </a:t>
            </a:r>
            <a:r>
              <a:rPr lang="en-US" sz="2400" dirty="0" err="1"/>
              <a:t>dụ</a:t>
            </a:r>
            <a:r>
              <a:rPr lang="en-US" sz="2400" dirty="0"/>
              <a:t> </a:t>
            </a:r>
            <a:r>
              <a:rPr lang="en-US" sz="2400" dirty="0" err="1"/>
              <a:t>của</a:t>
            </a:r>
            <a:r>
              <a:rPr lang="en-US" sz="2400" dirty="0"/>
              <a:t> NDBs </a:t>
            </a:r>
            <a:r>
              <a:rPr lang="en-US" sz="2400" dirty="0" err="1"/>
              <a:t>đã</a:t>
            </a:r>
            <a:r>
              <a:rPr lang="en-US" sz="2400" dirty="0"/>
              <a:t> </a:t>
            </a:r>
            <a:r>
              <a:rPr lang="en-US" sz="2400" dirty="0" err="1"/>
              <a:t>thích</a:t>
            </a:r>
            <a:r>
              <a:rPr lang="en-US" sz="2400" dirty="0"/>
              <a:t> </a:t>
            </a:r>
            <a:r>
              <a:rPr lang="en-US" sz="2400" dirty="0" err="1"/>
              <a:t>nghi</a:t>
            </a:r>
            <a:r>
              <a:rPr lang="en-US" sz="2400" dirty="0"/>
              <a:t> </a:t>
            </a:r>
            <a:r>
              <a:rPr lang="en-US" sz="2400" dirty="0" err="1"/>
              <a:t>với</a:t>
            </a:r>
            <a:r>
              <a:rPr lang="en-US" sz="2400" dirty="0"/>
              <a:t> </a:t>
            </a:r>
            <a:r>
              <a:rPr lang="en-US" sz="2400" dirty="0" err="1"/>
              <a:t>việc</a:t>
            </a:r>
            <a:r>
              <a:rPr lang="en-US" sz="2400" dirty="0"/>
              <a:t> </a:t>
            </a:r>
            <a:r>
              <a:rPr lang="en-US" sz="2400" dirty="0" err="1"/>
              <a:t>thay</a:t>
            </a:r>
            <a:r>
              <a:rPr lang="en-US" sz="2400" dirty="0"/>
              <a:t> </a:t>
            </a:r>
            <a:r>
              <a:rPr lang="en-US" sz="2400" dirty="0" err="1"/>
              <a:t>đổi</a:t>
            </a:r>
            <a:r>
              <a:rPr lang="en-US" sz="2400" dirty="0"/>
              <a:t> </a:t>
            </a:r>
            <a:r>
              <a:rPr lang="en-US" sz="2400" dirty="0" err="1"/>
              <a:t>điều</a:t>
            </a:r>
            <a:r>
              <a:rPr lang="en-US" sz="2400" dirty="0"/>
              <a:t> </a:t>
            </a:r>
            <a:r>
              <a:rPr lang="en-US" sz="2400" dirty="0" err="1"/>
              <a:t>kiện</a:t>
            </a:r>
            <a:r>
              <a:rPr lang="en-US" sz="2400" dirty="0"/>
              <a:t> </a:t>
            </a:r>
            <a:r>
              <a:rPr lang="en-US" sz="2400" dirty="0" err="1"/>
              <a:t>và</a:t>
            </a:r>
            <a:r>
              <a:rPr lang="en-US" sz="2400" dirty="0"/>
              <a:t> </a:t>
            </a:r>
            <a:r>
              <a:rPr lang="en-US" sz="2400" dirty="0" err="1"/>
              <a:t>nhu</a:t>
            </a:r>
            <a:r>
              <a:rPr lang="en-US" sz="2400" dirty="0"/>
              <a:t> </a:t>
            </a:r>
            <a:r>
              <a:rPr lang="en-US" sz="2400" dirty="0" err="1"/>
              <a:t>cầu</a:t>
            </a:r>
            <a:r>
              <a:rPr lang="en-US" sz="2400" dirty="0"/>
              <a:t> </a:t>
            </a:r>
            <a:r>
              <a:rPr lang="en-US" sz="2400" dirty="0" err="1"/>
              <a:t>tăng</a:t>
            </a:r>
            <a:r>
              <a:rPr lang="en-US" sz="2400" dirty="0"/>
              <a:t> </a:t>
            </a:r>
            <a:r>
              <a:rPr lang="en-US" sz="2400" dirty="0" err="1"/>
              <a:t>tín</a:t>
            </a:r>
            <a:r>
              <a:rPr lang="en-US" sz="2400" dirty="0"/>
              <a:t> </a:t>
            </a:r>
            <a:r>
              <a:rPr lang="en-US" sz="2400" dirty="0" err="1"/>
              <a:t>dụng</a:t>
            </a:r>
            <a:r>
              <a:rPr lang="en-US" sz="2400" dirty="0"/>
              <a:t> </a:t>
            </a:r>
            <a:r>
              <a:rPr lang="en-US" sz="2400" dirty="0" err="1"/>
              <a:t>dài</a:t>
            </a:r>
            <a:r>
              <a:rPr lang="en-US" sz="2400" dirty="0"/>
              <a:t> </a:t>
            </a:r>
            <a:r>
              <a:rPr lang="en-US" sz="2400" dirty="0" err="1"/>
              <a:t>hạn</a:t>
            </a:r>
            <a:r>
              <a:rPr lang="en-US" sz="2400" dirty="0"/>
              <a:t> </a:t>
            </a:r>
            <a:r>
              <a:rPr lang="en-US" sz="2400" dirty="0" err="1"/>
              <a:t>đến</a:t>
            </a:r>
            <a:r>
              <a:rPr lang="en-US" sz="2400" dirty="0"/>
              <a:t> </a:t>
            </a:r>
            <a:r>
              <a:rPr lang="en-US" sz="2400" dirty="0" err="1"/>
              <a:t>những</a:t>
            </a:r>
            <a:r>
              <a:rPr lang="en-US" sz="2400" dirty="0"/>
              <a:t> </a:t>
            </a:r>
            <a:r>
              <a:rPr lang="en-US" sz="2400" dirty="0" err="1"/>
              <a:t>nhóm</a:t>
            </a:r>
            <a:r>
              <a:rPr lang="en-US" sz="2400" dirty="0"/>
              <a:t> </a:t>
            </a:r>
            <a:r>
              <a:rPr lang="en-US" sz="2400" dirty="0" err="1"/>
              <a:t>người</a:t>
            </a:r>
            <a:r>
              <a:rPr lang="en-US" sz="2400" dirty="0"/>
              <a:t> </a:t>
            </a:r>
            <a:r>
              <a:rPr lang="en-US" sz="2400" dirty="0" err="1"/>
              <a:t>đi</a:t>
            </a:r>
            <a:r>
              <a:rPr lang="en-US" sz="2400" dirty="0"/>
              <a:t> </a:t>
            </a:r>
            <a:r>
              <a:rPr lang="en-US" sz="2400" dirty="0" err="1"/>
              <a:t>vay</a:t>
            </a:r>
            <a:r>
              <a:rPr lang="en-US" sz="2400" dirty="0"/>
              <a:t> </a:t>
            </a:r>
            <a:r>
              <a:rPr lang="en-US" sz="2400" dirty="0" err="1"/>
              <a:t>cụ</a:t>
            </a:r>
            <a:r>
              <a:rPr lang="en-US" sz="2400" dirty="0"/>
              <a:t> </a:t>
            </a:r>
            <a:r>
              <a:rPr lang="en-US" sz="2400" dirty="0" err="1"/>
              <a:t>thể</a:t>
            </a:r>
            <a:endParaRPr lang="en-US" sz="2400" dirty="0"/>
          </a:p>
          <a:p>
            <a:r>
              <a:rPr lang="en-US" sz="2400" dirty="0"/>
              <a:t>NDBs </a:t>
            </a:r>
            <a:r>
              <a:rPr lang="en-US" sz="2400" dirty="0" err="1"/>
              <a:t>nổi</a:t>
            </a:r>
            <a:r>
              <a:rPr lang="en-US" sz="2400" dirty="0"/>
              <a:t> </a:t>
            </a:r>
            <a:r>
              <a:rPr lang="en-US" sz="2400" dirty="0" err="1"/>
              <a:t>lên</a:t>
            </a:r>
            <a:r>
              <a:rPr lang="en-US" sz="2400" dirty="0"/>
              <a:t> </a:t>
            </a:r>
            <a:r>
              <a:rPr lang="en-US" sz="2400" dirty="0" err="1"/>
              <a:t>trong</a:t>
            </a:r>
            <a:r>
              <a:rPr lang="en-US" sz="2400" dirty="0"/>
              <a:t> </a:t>
            </a:r>
            <a:r>
              <a:rPr lang="en-US" sz="2400" dirty="0" err="1"/>
              <a:t>giai</a:t>
            </a:r>
            <a:r>
              <a:rPr lang="en-US" sz="2400" dirty="0"/>
              <a:t> </a:t>
            </a:r>
            <a:r>
              <a:rPr lang="en-US" sz="2400" dirty="0" err="1"/>
              <a:t>đoạn</a:t>
            </a:r>
            <a:r>
              <a:rPr lang="en-US" sz="2400" dirty="0"/>
              <a:t> GFC </a:t>
            </a:r>
            <a:r>
              <a:rPr lang="en-US" sz="2400" dirty="0" err="1"/>
              <a:t>bởi</a:t>
            </a:r>
            <a:r>
              <a:rPr lang="en-US" sz="2400" dirty="0"/>
              <a:t> </a:t>
            </a:r>
            <a:r>
              <a:rPr lang="en-US" sz="2400" dirty="0" err="1"/>
              <a:t>vì</a:t>
            </a:r>
            <a:r>
              <a:rPr lang="en-US" sz="2400" dirty="0"/>
              <a:t> </a:t>
            </a:r>
            <a:r>
              <a:rPr lang="en-US" sz="2400" dirty="0" err="1"/>
              <a:t>đây</a:t>
            </a:r>
            <a:r>
              <a:rPr lang="en-US" sz="2400" dirty="0"/>
              <a:t> </a:t>
            </a:r>
            <a:r>
              <a:rPr lang="en-US" sz="2400" dirty="0" err="1"/>
              <a:t>là</a:t>
            </a:r>
            <a:r>
              <a:rPr lang="en-US" sz="2400" dirty="0"/>
              <a:t> </a:t>
            </a:r>
            <a:r>
              <a:rPr lang="en-US" sz="2400" dirty="0" err="1"/>
              <a:t>một</a:t>
            </a:r>
            <a:r>
              <a:rPr lang="en-US" sz="2400" dirty="0"/>
              <a:t> </a:t>
            </a:r>
            <a:r>
              <a:rPr lang="en-US" sz="2400" dirty="0" err="1"/>
              <a:t>trong</a:t>
            </a:r>
            <a:r>
              <a:rPr lang="en-US" sz="2400" dirty="0"/>
              <a:t> </a:t>
            </a:r>
            <a:r>
              <a:rPr lang="en-US" sz="2400" dirty="0" err="1"/>
              <a:t>ít</a:t>
            </a:r>
            <a:r>
              <a:rPr lang="en-US" sz="2400" dirty="0"/>
              <a:t> </a:t>
            </a:r>
            <a:r>
              <a:rPr lang="en-US" sz="2400" dirty="0" err="1"/>
              <a:t>những</a:t>
            </a:r>
            <a:r>
              <a:rPr lang="en-US" sz="2400" dirty="0"/>
              <a:t> </a:t>
            </a:r>
            <a:r>
              <a:rPr lang="en-US" sz="2400" dirty="0" err="1"/>
              <a:t>tổ</a:t>
            </a:r>
            <a:r>
              <a:rPr lang="en-US" sz="2400" dirty="0"/>
              <a:t> </a:t>
            </a:r>
            <a:r>
              <a:rPr lang="en-US" sz="2400" dirty="0" err="1"/>
              <a:t>chức</a:t>
            </a:r>
            <a:r>
              <a:rPr lang="en-US" sz="2400" dirty="0"/>
              <a:t> </a:t>
            </a:r>
            <a:r>
              <a:rPr lang="en-US" sz="2400" dirty="0" err="1"/>
              <a:t>cho</a:t>
            </a:r>
            <a:r>
              <a:rPr lang="en-US" sz="2400" dirty="0"/>
              <a:t> </a:t>
            </a:r>
            <a:r>
              <a:rPr lang="en-US" sz="2400" dirty="0" err="1"/>
              <a:t>vay</a:t>
            </a:r>
            <a:r>
              <a:rPr lang="en-US" sz="2400" dirty="0"/>
              <a:t> </a:t>
            </a:r>
            <a:r>
              <a:rPr lang="en-US" sz="2400" dirty="0" err="1"/>
              <a:t>có</a:t>
            </a:r>
            <a:r>
              <a:rPr lang="en-US" sz="2400" dirty="0"/>
              <a:t> </a:t>
            </a:r>
            <a:r>
              <a:rPr lang="en-US" sz="2400" dirty="0" err="1"/>
              <a:t>thể</a:t>
            </a:r>
            <a:r>
              <a:rPr lang="en-US" sz="2400" dirty="0"/>
              <a:t> </a:t>
            </a:r>
            <a:r>
              <a:rPr lang="en-US" sz="2400" dirty="0" err="1"/>
              <a:t>mở</a:t>
            </a:r>
            <a:r>
              <a:rPr lang="en-US" sz="2400" dirty="0"/>
              <a:t> </a:t>
            </a:r>
            <a:r>
              <a:rPr lang="en-US" sz="2400" dirty="0" err="1"/>
              <a:t>rộng</a:t>
            </a:r>
            <a:r>
              <a:rPr lang="en-US" sz="2400" dirty="0"/>
              <a:t> </a:t>
            </a:r>
            <a:r>
              <a:rPr lang="en-US" sz="2400" dirty="0" err="1"/>
              <a:t>tín</a:t>
            </a:r>
            <a:r>
              <a:rPr lang="en-US" sz="2400" dirty="0"/>
              <a:t> </a:t>
            </a:r>
            <a:r>
              <a:rPr lang="en-US" sz="2400" dirty="0" err="1"/>
              <a:t>dụng</a:t>
            </a:r>
            <a:r>
              <a:rPr lang="en-US" sz="2400" dirty="0"/>
              <a:t> </a:t>
            </a:r>
            <a:r>
              <a:rPr lang="en-US" sz="2400" dirty="0" err="1"/>
              <a:t>trong</a:t>
            </a:r>
            <a:r>
              <a:rPr lang="en-US" sz="2400" dirty="0"/>
              <a:t> </a:t>
            </a:r>
            <a:r>
              <a:rPr lang="en-US" sz="2400" dirty="0" err="1"/>
              <a:t>kỳ</a:t>
            </a:r>
            <a:r>
              <a:rPr lang="en-US" sz="2400" dirty="0"/>
              <a:t> </a:t>
            </a:r>
            <a:r>
              <a:rPr lang="en-US" sz="2400" dirty="0" err="1"/>
              <a:t>khủng</a:t>
            </a:r>
            <a:r>
              <a:rPr lang="en-US" sz="2400" dirty="0"/>
              <a:t> </a:t>
            </a:r>
            <a:r>
              <a:rPr lang="en-US" sz="2400" dirty="0" err="1"/>
              <a:t>hoảng</a:t>
            </a:r>
            <a:r>
              <a:rPr lang="en-US" sz="2400" dirty="0"/>
              <a:t>.</a:t>
            </a:r>
          </a:p>
          <a:p>
            <a:r>
              <a:rPr lang="en-US" sz="2400" dirty="0" err="1"/>
              <a:t>Họ</a:t>
            </a:r>
            <a:r>
              <a:rPr lang="en-US" sz="2400" dirty="0"/>
              <a:t> </a:t>
            </a:r>
            <a:r>
              <a:rPr lang="en-US" sz="2400" dirty="0" err="1"/>
              <a:t>thuộc</a:t>
            </a:r>
            <a:r>
              <a:rPr lang="en-US" sz="2400" dirty="0"/>
              <a:t> </a:t>
            </a:r>
            <a:r>
              <a:rPr lang="en-US" sz="2400" dirty="0" err="1"/>
              <a:t>quyền</a:t>
            </a:r>
            <a:r>
              <a:rPr lang="en-US" sz="2400" dirty="0"/>
              <a:t> </a:t>
            </a:r>
            <a:r>
              <a:rPr lang="en-US" sz="2400" dirty="0" err="1"/>
              <a:t>sở</a:t>
            </a:r>
            <a:r>
              <a:rPr lang="en-US" sz="2400" dirty="0"/>
              <a:t> </a:t>
            </a:r>
            <a:r>
              <a:rPr lang="en-US" sz="2400" dirty="0" err="1"/>
              <a:t>hữu</a:t>
            </a:r>
            <a:r>
              <a:rPr lang="en-US" sz="2400" dirty="0"/>
              <a:t> </a:t>
            </a:r>
            <a:r>
              <a:rPr lang="en-US" sz="2400" dirty="0" err="1"/>
              <a:t>của</a:t>
            </a:r>
            <a:r>
              <a:rPr lang="en-US" sz="2400" dirty="0"/>
              <a:t> </a:t>
            </a:r>
            <a:r>
              <a:rPr lang="en-US" sz="2400" dirty="0" err="1"/>
              <a:t>chính</a:t>
            </a:r>
            <a:r>
              <a:rPr lang="en-US" sz="2400" dirty="0"/>
              <a:t> </a:t>
            </a:r>
            <a:r>
              <a:rPr lang="en-US" sz="2400" dirty="0" err="1"/>
              <a:t>phủ</a:t>
            </a:r>
            <a:r>
              <a:rPr lang="en-US" sz="2400" dirty="0"/>
              <a:t> </a:t>
            </a:r>
            <a:r>
              <a:rPr lang="en-US" sz="2400" dirty="0" err="1"/>
              <a:t>nhưng</a:t>
            </a:r>
            <a:r>
              <a:rPr lang="en-US" sz="2400" dirty="0"/>
              <a:t> 1/3 </a:t>
            </a:r>
            <a:r>
              <a:rPr lang="en-US" sz="2400" dirty="0" err="1"/>
              <a:t>trong</a:t>
            </a:r>
            <a:r>
              <a:rPr lang="en-US" sz="2400" dirty="0"/>
              <a:t> </a:t>
            </a:r>
            <a:r>
              <a:rPr lang="en-US" sz="2400" dirty="0" err="1"/>
              <a:t>số</a:t>
            </a:r>
            <a:r>
              <a:rPr lang="en-US" sz="2400" dirty="0"/>
              <a:t> </a:t>
            </a:r>
            <a:r>
              <a:rPr lang="en-US" sz="2400" dirty="0" err="1"/>
              <a:t>họ</a:t>
            </a:r>
            <a:r>
              <a:rPr lang="en-US" sz="2400" dirty="0"/>
              <a:t> </a:t>
            </a:r>
            <a:r>
              <a:rPr lang="en-US" sz="2400" dirty="0" err="1"/>
              <a:t>có</a:t>
            </a:r>
            <a:r>
              <a:rPr lang="en-US" sz="2400" dirty="0"/>
              <a:t> </a:t>
            </a:r>
            <a:r>
              <a:rPr lang="en-US" sz="2400" dirty="0" err="1"/>
              <a:t>sự</a:t>
            </a:r>
            <a:r>
              <a:rPr lang="en-US" sz="2400" dirty="0"/>
              <a:t> </a:t>
            </a:r>
            <a:r>
              <a:rPr lang="en-US" sz="2400" dirty="0" err="1"/>
              <a:t>tham</a:t>
            </a:r>
            <a:r>
              <a:rPr lang="en-US" sz="2400" dirty="0"/>
              <a:t> </a:t>
            </a:r>
            <a:r>
              <a:rPr lang="en-US" sz="2400" dirty="0" err="1"/>
              <a:t>gia</a:t>
            </a:r>
            <a:r>
              <a:rPr lang="en-US" sz="2400" dirty="0"/>
              <a:t> </a:t>
            </a:r>
            <a:r>
              <a:rPr lang="en-US" sz="2400" dirty="0" err="1"/>
              <a:t>của</a:t>
            </a:r>
            <a:r>
              <a:rPr lang="en-US" sz="2400" dirty="0"/>
              <a:t> </a:t>
            </a:r>
            <a:r>
              <a:rPr lang="en-US" sz="2400" dirty="0" err="1"/>
              <a:t>khu</a:t>
            </a:r>
            <a:r>
              <a:rPr lang="en-US" sz="2400" dirty="0"/>
              <a:t> </a:t>
            </a:r>
            <a:r>
              <a:rPr lang="en-US" sz="2400" dirty="0" err="1"/>
              <a:t>vực</a:t>
            </a:r>
            <a:r>
              <a:rPr lang="en-US" sz="2400" dirty="0"/>
              <a:t> </a:t>
            </a:r>
            <a:r>
              <a:rPr lang="en-US" sz="2400" dirty="0" err="1"/>
              <a:t>tư</a:t>
            </a:r>
            <a:r>
              <a:rPr lang="en-US" sz="2400" dirty="0"/>
              <a:t> </a:t>
            </a:r>
            <a:r>
              <a:rPr lang="en-US" sz="2400" dirty="0" err="1"/>
              <a:t>nhân</a:t>
            </a:r>
            <a:r>
              <a:rPr lang="en-US" sz="2400" dirty="0"/>
              <a:t> </a:t>
            </a:r>
          </a:p>
          <a:p>
            <a:r>
              <a:rPr lang="en-US" sz="2400" dirty="0"/>
              <a:t>NDBs </a:t>
            </a:r>
            <a:r>
              <a:rPr lang="en-US" sz="2400" dirty="0" err="1"/>
              <a:t>bảo</a:t>
            </a:r>
            <a:r>
              <a:rPr lang="en-US" sz="2400" dirty="0"/>
              <a:t> </a:t>
            </a:r>
            <a:r>
              <a:rPr lang="en-US" sz="2400" dirty="0" err="1"/>
              <a:t>lãnh</a:t>
            </a:r>
            <a:r>
              <a:rPr lang="en-US" sz="2400" dirty="0"/>
              <a:t> </a:t>
            </a:r>
            <a:r>
              <a:rPr lang="en-US" sz="2400" dirty="0" err="1"/>
              <a:t>khoản</a:t>
            </a:r>
            <a:r>
              <a:rPr lang="en-US" sz="2400" dirty="0"/>
              <a:t> </a:t>
            </a:r>
            <a:r>
              <a:rPr lang="en-US" sz="2400" dirty="0" err="1"/>
              <a:t>vay</a:t>
            </a:r>
            <a:r>
              <a:rPr lang="en-US" sz="2400" dirty="0"/>
              <a:t> </a:t>
            </a:r>
            <a:r>
              <a:rPr lang="en-US" sz="2400" dirty="0" err="1"/>
              <a:t>bởi</a:t>
            </a:r>
            <a:r>
              <a:rPr lang="en-US" sz="2400" dirty="0"/>
              <a:t> </a:t>
            </a:r>
            <a:r>
              <a:rPr lang="en-US" sz="2400" dirty="0" err="1"/>
              <a:t>ngân</a:t>
            </a:r>
            <a:r>
              <a:rPr lang="en-US" sz="2400" dirty="0"/>
              <a:t> </a:t>
            </a:r>
            <a:r>
              <a:rPr lang="en-US" sz="2400" dirty="0" err="1"/>
              <a:t>hàng</a:t>
            </a:r>
            <a:r>
              <a:rPr lang="en-US" sz="2400" dirty="0"/>
              <a:t> </a:t>
            </a:r>
            <a:r>
              <a:rPr lang="en-US" sz="2400" dirty="0" err="1"/>
              <a:t>địa</a:t>
            </a:r>
            <a:r>
              <a:rPr lang="en-US" sz="2400" dirty="0"/>
              <a:t> </a:t>
            </a:r>
            <a:r>
              <a:rPr lang="en-US" sz="2400" dirty="0" err="1"/>
              <a:t>phương</a:t>
            </a:r>
            <a:r>
              <a:rPr lang="en-US" sz="2400" dirty="0"/>
              <a:t>, </a:t>
            </a:r>
            <a:r>
              <a:rPr lang="en-US" sz="2400" dirty="0" err="1"/>
              <a:t>cho</a:t>
            </a:r>
            <a:r>
              <a:rPr lang="en-US" sz="2400" dirty="0"/>
              <a:t> </a:t>
            </a:r>
            <a:r>
              <a:rPr lang="en-US" sz="2400" dirty="0" err="1"/>
              <a:t>vay</a:t>
            </a:r>
            <a:r>
              <a:rPr lang="en-US" sz="2400" dirty="0"/>
              <a:t> </a:t>
            </a:r>
            <a:r>
              <a:rPr lang="en-US" sz="2400" dirty="0" err="1"/>
              <a:t>trực</a:t>
            </a:r>
            <a:r>
              <a:rPr lang="en-US" sz="2400" dirty="0"/>
              <a:t> </a:t>
            </a:r>
            <a:r>
              <a:rPr lang="en-US" sz="2400" dirty="0" err="1"/>
              <a:t>tiếp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tài</a:t>
            </a:r>
            <a:r>
              <a:rPr lang="en-US" sz="2400" dirty="0"/>
              <a:t> </a:t>
            </a:r>
            <a:r>
              <a:rPr lang="en-US" sz="2400" dirty="0" err="1"/>
              <a:t>chính</a:t>
            </a:r>
            <a:r>
              <a:rPr lang="en-US" sz="2400" dirty="0"/>
              <a:t> </a:t>
            </a:r>
            <a:r>
              <a:rPr lang="en-US" sz="2400" dirty="0" err="1"/>
              <a:t>liên</a:t>
            </a:r>
            <a:r>
              <a:rPr lang="en-US" sz="2400" dirty="0"/>
              <a:t> </a:t>
            </a:r>
            <a:r>
              <a:rPr lang="en-US" sz="2400" dirty="0" err="1"/>
              <a:t>kết</a:t>
            </a:r>
            <a:r>
              <a:rPr lang="en-US" sz="2400" dirty="0"/>
              <a:t> </a:t>
            </a:r>
            <a:r>
              <a:rPr lang="en-US" sz="2400" dirty="0" err="1"/>
              <a:t>và</a:t>
            </a:r>
            <a:r>
              <a:rPr lang="en-US" sz="2400" dirty="0"/>
              <a:t> </a:t>
            </a:r>
            <a:r>
              <a:rPr lang="en-US" sz="2400" dirty="0" err="1"/>
              <a:t>các</a:t>
            </a:r>
            <a:r>
              <a:rPr lang="en-US" sz="2400" dirty="0"/>
              <a:t> </a:t>
            </a:r>
            <a:r>
              <a:rPr lang="en-US" sz="2400" dirty="0" err="1"/>
              <a:t>phương</a:t>
            </a:r>
            <a:r>
              <a:rPr lang="en-US" sz="2400" dirty="0"/>
              <a:t> </a:t>
            </a:r>
            <a:r>
              <a:rPr lang="en-US" sz="2400" dirty="0" err="1"/>
              <a:t>tiện</a:t>
            </a:r>
            <a:r>
              <a:rPr lang="en-US" sz="2400" dirty="0"/>
              <a:t> </a:t>
            </a:r>
            <a:r>
              <a:rPr lang="en-US" sz="2400" dirty="0" err="1"/>
              <a:t>khác</a:t>
            </a:r>
            <a:endParaRPr lang="en-US" sz="2400" dirty="0"/>
          </a:p>
          <a:p>
            <a:r>
              <a:rPr lang="en-US" sz="2400" dirty="0" err="1"/>
              <a:t>Các</a:t>
            </a:r>
            <a:r>
              <a:rPr lang="en-US" sz="2400" dirty="0"/>
              <a:t> NDB </a:t>
            </a:r>
            <a:r>
              <a:rPr lang="en-US" sz="2400" dirty="0" err="1"/>
              <a:t>thành</a:t>
            </a:r>
            <a:r>
              <a:rPr lang="en-US" sz="2400" dirty="0"/>
              <a:t> </a:t>
            </a:r>
            <a:r>
              <a:rPr lang="en-US" sz="2400" dirty="0" err="1"/>
              <a:t>công</a:t>
            </a:r>
            <a:r>
              <a:rPr lang="en-US" sz="2400" dirty="0"/>
              <a:t> </a:t>
            </a:r>
            <a:r>
              <a:rPr lang="en-US" sz="2400" dirty="0" err="1"/>
              <a:t>tạo</a:t>
            </a:r>
            <a:r>
              <a:rPr lang="en-US" sz="2400" dirty="0"/>
              <a:t> ra </a:t>
            </a:r>
            <a:r>
              <a:rPr lang="en-US" sz="2400" dirty="0" err="1"/>
              <a:t>lợi</a:t>
            </a:r>
            <a:r>
              <a:rPr lang="en-US" sz="2400" dirty="0"/>
              <a:t> </a:t>
            </a:r>
            <a:r>
              <a:rPr lang="en-US" sz="2400" dirty="0" err="1"/>
              <a:t>nhuận</a:t>
            </a:r>
            <a:r>
              <a:rPr lang="en-US" sz="2400" dirty="0"/>
              <a:t> </a:t>
            </a:r>
            <a:r>
              <a:rPr lang="en-US" sz="2400" dirty="0" err="1"/>
              <a:t>và</a:t>
            </a:r>
            <a:r>
              <a:rPr lang="en-US" sz="2400" dirty="0"/>
              <a:t> </a:t>
            </a:r>
            <a:r>
              <a:rPr lang="en-US" sz="2400" dirty="0" err="1"/>
              <a:t>nợ</a:t>
            </a:r>
            <a:r>
              <a:rPr lang="en-US" sz="2400" dirty="0"/>
              <a:t> </a:t>
            </a:r>
            <a:r>
              <a:rPr lang="en-US" sz="2400" dirty="0" err="1"/>
              <a:t>xấu</a:t>
            </a:r>
            <a:r>
              <a:rPr lang="en-US" sz="2400" dirty="0"/>
              <a:t> </a:t>
            </a:r>
            <a:r>
              <a:rPr lang="en-US" sz="2400" dirty="0" err="1"/>
              <a:t>thấp</a:t>
            </a:r>
            <a:r>
              <a:rPr lang="en-US" sz="2400" dirty="0"/>
              <a:t> </a:t>
            </a:r>
            <a:r>
              <a:rPr lang="en-US" sz="2400" dirty="0" err="1"/>
              <a:t>hơn</a:t>
            </a:r>
            <a:r>
              <a:rPr lang="en-US" sz="2400" dirty="0"/>
              <a:t> so </a:t>
            </a:r>
            <a:r>
              <a:rPr lang="en-US" sz="2400" dirty="0" err="1"/>
              <a:t>với</a:t>
            </a:r>
            <a:r>
              <a:rPr lang="en-US" sz="2400" dirty="0"/>
              <a:t> </a:t>
            </a:r>
            <a:r>
              <a:rPr lang="en-US" sz="2400" dirty="0" err="1"/>
              <a:t>ngân</a:t>
            </a:r>
            <a:r>
              <a:rPr lang="en-US" sz="2400" dirty="0"/>
              <a:t> </a:t>
            </a:r>
            <a:r>
              <a:rPr lang="en-US" sz="2400" dirty="0" err="1"/>
              <a:t>hàng</a:t>
            </a:r>
            <a:r>
              <a:rPr lang="en-US" sz="2400" dirty="0"/>
              <a:t> </a:t>
            </a:r>
            <a:r>
              <a:rPr lang="en-US" sz="2400" dirty="0" err="1"/>
              <a:t>thương</a:t>
            </a:r>
            <a:r>
              <a:rPr lang="en-US" sz="2400" dirty="0"/>
              <a:t> </a:t>
            </a:r>
            <a:r>
              <a:rPr lang="en-US" sz="2400" dirty="0" err="1"/>
              <a:t>mại</a:t>
            </a:r>
            <a:endParaRPr lang="en-US" sz="2400" dirty="0"/>
          </a:p>
          <a:p>
            <a:endParaRPr lang="en-US" dirty="0"/>
          </a:p>
        </p:txBody>
      </p:sp>
    </p:spTree>
    <p:extLst>
      <p:ext uri="{BB962C8B-B14F-4D97-AF65-F5344CB8AC3E}">
        <p14:creationId xmlns:p14="http://schemas.microsoft.com/office/powerpoint/2010/main" val="3075411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934B8-FB84-49D6-ACCC-D4024D5F8C9A}"/>
              </a:ext>
            </a:extLst>
          </p:cNvPr>
          <p:cNvSpPr>
            <a:spLocks noGrp="1"/>
          </p:cNvSpPr>
          <p:nvPr>
            <p:ph type="title"/>
          </p:nvPr>
        </p:nvSpPr>
        <p:spPr/>
        <p:txBody>
          <a:bodyPr/>
          <a:lstStyle/>
          <a:p>
            <a:r>
              <a:rPr lang="en-US" dirty="0" err="1"/>
              <a:t>Đầu</a:t>
            </a:r>
            <a:r>
              <a:rPr lang="en-US" dirty="0"/>
              <a:t> </a:t>
            </a:r>
            <a:r>
              <a:rPr lang="en-US" dirty="0" err="1"/>
              <a:t>tư</a:t>
            </a:r>
            <a:r>
              <a:rPr lang="en-US" dirty="0"/>
              <a:t> </a:t>
            </a:r>
            <a:r>
              <a:rPr lang="en-US" dirty="0" err="1"/>
              <a:t>công</a:t>
            </a:r>
            <a:endParaRPr lang="en-US" dirty="0"/>
          </a:p>
        </p:txBody>
      </p:sp>
      <p:sp>
        <p:nvSpPr>
          <p:cNvPr id="3" name="Content Placeholder 2">
            <a:extLst>
              <a:ext uri="{FF2B5EF4-FFF2-40B4-BE49-F238E27FC236}">
                <a16:creationId xmlns:a16="http://schemas.microsoft.com/office/drawing/2014/main" xmlns="" id="{1844F79E-CFE2-4372-8ACB-D09539EF31BD}"/>
              </a:ext>
            </a:extLst>
          </p:cNvPr>
          <p:cNvSpPr>
            <a:spLocks noGrp="1"/>
          </p:cNvSpPr>
          <p:nvPr>
            <p:ph idx="1"/>
          </p:nvPr>
        </p:nvSpPr>
        <p:spPr/>
        <p:txBody>
          <a:bodyPr>
            <a:normAutofit/>
          </a:bodyPr>
          <a:lstStyle/>
          <a:p>
            <a:r>
              <a:rPr lang="en-US" sz="2400" dirty="0" err="1"/>
              <a:t>Đầu</a:t>
            </a:r>
            <a:r>
              <a:rPr lang="en-US" sz="2400" dirty="0"/>
              <a:t> </a:t>
            </a:r>
            <a:r>
              <a:rPr lang="en-US" sz="2400" dirty="0" err="1"/>
              <a:t>tư</a:t>
            </a:r>
            <a:r>
              <a:rPr lang="en-US" sz="2400" dirty="0"/>
              <a:t> </a:t>
            </a:r>
            <a:r>
              <a:rPr lang="en-US" sz="2400" dirty="0" err="1"/>
              <a:t>công</a:t>
            </a:r>
            <a:r>
              <a:rPr lang="en-US" sz="2400" dirty="0"/>
              <a:t> “</a:t>
            </a:r>
            <a:r>
              <a:rPr lang="en-US" sz="2400" dirty="0" err="1"/>
              <a:t>kích</a:t>
            </a:r>
            <a:r>
              <a:rPr lang="en-US" sz="2400" dirty="0"/>
              <a:t> </a:t>
            </a:r>
            <a:r>
              <a:rPr lang="en-US" sz="2400" dirty="0" err="1"/>
              <a:t>thích</a:t>
            </a:r>
            <a:r>
              <a:rPr lang="en-US" sz="2400" dirty="0"/>
              <a:t>” </a:t>
            </a:r>
            <a:r>
              <a:rPr lang="en-US" sz="2400" dirty="0" err="1"/>
              <a:t>đầu</a:t>
            </a:r>
            <a:r>
              <a:rPr lang="en-US" sz="2400" dirty="0"/>
              <a:t> </a:t>
            </a:r>
            <a:r>
              <a:rPr lang="en-US" sz="2400" dirty="0" err="1"/>
              <a:t>tư</a:t>
            </a:r>
            <a:r>
              <a:rPr lang="en-US" sz="2400" dirty="0"/>
              <a:t> </a:t>
            </a:r>
            <a:r>
              <a:rPr lang="en-US" sz="2400" dirty="0" err="1"/>
              <a:t>tư</a:t>
            </a:r>
            <a:r>
              <a:rPr lang="en-US" sz="2400" dirty="0"/>
              <a:t> </a:t>
            </a:r>
            <a:r>
              <a:rPr lang="en-US" sz="2400" dirty="0" err="1"/>
              <a:t>nhân</a:t>
            </a:r>
            <a:r>
              <a:rPr lang="en-US" sz="2400" dirty="0"/>
              <a:t> </a:t>
            </a:r>
            <a:r>
              <a:rPr lang="en-US" sz="2400" dirty="0" err="1"/>
              <a:t>tại</a:t>
            </a:r>
            <a:r>
              <a:rPr lang="en-US" sz="2400" dirty="0"/>
              <a:t> </a:t>
            </a:r>
            <a:r>
              <a:rPr lang="en-US" sz="2400" dirty="0" err="1"/>
              <a:t>các</a:t>
            </a:r>
            <a:r>
              <a:rPr lang="en-US" sz="2400" dirty="0"/>
              <a:t> </a:t>
            </a:r>
            <a:r>
              <a:rPr lang="en-US" sz="2400" dirty="0" err="1"/>
              <a:t>nước</a:t>
            </a:r>
            <a:r>
              <a:rPr lang="en-US" sz="2400" dirty="0"/>
              <a:t> </a:t>
            </a:r>
            <a:r>
              <a:rPr lang="en-US" sz="2400" dirty="0" err="1"/>
              <a:t>đang</a:t>
            </a:r>
            <a:r>
              <a:rPr lang="en-US" sz="2400" dirty="0"/>
              <a:t> </a:t>
            </a:r>
            <a:r>
              <a:rPr lang="en-US" sz="2400" dirty="0" err="1"/>
              <a:t>phát</a:t>
            </a:r>
            <a:r>
              <a:rPr lang="en-US" sz="2400" dirty="0"/>
              <a:t> </a:t>
            </a:r>
            <a:r>
              <a:rPr lang="en-US" sz="2400" dirty="0" err="1"/>
              <a:t>triển</a:t>
            </a:r>
            <a:r>
              <a:rPr lang="en-US" sz="2400" dirty="0"/>
              <a:t>.</a:t>
            </a:r>
          </a:p>
          <a:p>
            <a:r>
              <a:rPr lang="en-US" sz="2400" dirty="0" err="1"/>
              <a:t>Đầu</a:t>
            </a:r>
            <a:r>
              <a:rPr lang="en-US" sz="2400" dirty="0"/>
              <a:t> </a:t>
            </a:r>
            <a:r>
              <a:rPr lang="en-US" sz="2400" dirty="0" err="1"/>
              <a:t>tư</a:t>
            </a:r>
            <a:r>
              <a:rPr lang="en-US" sz="2400" dirty="0"/>
              <a:t> </a:t>
            </a:r>
            <a:r>
              <a:rPr lang="en-US" sz="2400" dirty="0" err="1"/>
              <a:t>công</a:t>
            </a:r>
            <a:r>
              <a:rPr lang="en-US" sz="2400" dirty="0"/>
              <a:t> </a:t>
            </a:r>
            <a:r>
              <a:rPr lang="en-US" sz="2400" dirty="0" err="1"/>
              <a:t>là</a:t>
            </a:r>
            <a:r>
              <a:rPr lang="en-US" sz="2400" dirty="0"/>
              <a:t> </a:t>
            </a:r>
            <a:r>
              <a:rPr lang="en-US" sz="2400" dirty="0" err="1"/>
              <a:t>một</a:t>
            </a:r>
            <a:r>
              <a:rPr lang="en-US" sz="2400" dirty="0"/>
              <a:t> </a:t>
            </a:r>
            <a:r>
              <a:rPr lang="en-US" sz="2400" dirty="0" err="1"/>
              <a:t>công</a:t>
            </a:r>
            <a:r>
              <a:rPr lang="en-US" sz="2400" dirty="0"/>
              <a:t> </a:t>
            </a:r>
            <a:r>
              <a:rPr lang="en-US" sz="2400" dirty="0" err="1"/>
              <a:t>cụ</a:t>
            </a:r>
            <a:r>
              <a:rPr lang="en-US" sz="2400" dirty="0"/>
              <a:t> </a:t>
            </a:r>
            <a:r>
              <a:rPr lang="en-US" sz="2400" dirty="0" err="1"/>
              <a:t>nghịch</a:t>
            </a:r>
            <a:r>
              <a:rPr lang="en-US" sz="2400" dirty="0"/>
              <a:t> chu </a:t>
            </a:r>
            <a:r>
              <a:rPr lang="en-US" sz="2400" dirty="0" err="1"/>
              <a:t>kỳ</a:t>
            </a:r>
            <a:r>
              <a:rPr lang="en-US" sz="2400" dirty="0"/>
              <a:t> </a:t>
            </a:r>
            <a:r>
              <a:rPr lang="en-US" sz="2400" dirty="0" err="1"/>
              <a:t>quan</a:t>
            </a:r>
            <a:r>
              <a:rPr lang="en-US" sz="2400" dirty="0"/>
              <a:t> </a:t>
            </a:r>
            <a:r>
              <a:rPr lang="en-US" sz="2400" dirty="0" err="1"/>
              <a:t>trọng</a:t>
            </a:r>
            <a:r>
              <a:rPr lang="en-US" sz="2400" dirty="0"/>
              <a:t> </a:t>
            </a:r>
            <a:r>
              <a:rPr lang="en-US" sz="2400" dirty="0" err="1"/>
              <a:t>của</a:t>
            </a:r>
            <a:r>
              <a:rPr lang="en-US" sz="2400" dirty="0"/>
              <a:t> </a:t>
            </a:r>
            <a:r>
              <a:rPr lang="en-US" sz="2400" dirty="0" err="1"/>
              <a:t>chính</a:t>
            </a:r>
            <a:r>
              <a:rPr lang="en-US" sz="2400" dirty="0"/>
              <a:t> </a:t>
            </a:r>
            <a:r>
              <a:rPr lang="en-US" sz="2400" dirty="0" err="1"/>
              <a:t>sách</a:t>
            </a:r>
            <a:r>
              <a:rPr lang="en-US" sz="2400" dirty="0"/>
              <a:t> </a:t>
            </a:r>
            <a:r>
              <a:rPr lang="en-US" sz="2400" dirty="0" err="1"/>
              <a:t>tài</a:t>
            </a:r>
            <a:r>
              <a:rPr lang="en-US" sz="2400" dirty="0"/>
              <a:t> </a:t>
            </a:r>
            <a:r>
              <a:rPr lang="en-US" sz="2400" dirty="0" err="1"/>
              <a:t>khóa</a:t>
            </a:r>
            <a:r>
              <a:rPr lang="en-US" sz="2400" dirty="0"/>
              <a:t>. </a:t>
            </a:r>
          </a:p>
          <a:p>
            <a:r>
              <a:rPr lang="en-US" sz="2400" dirty="0" err="1"/>
              <a:t>Quy</a:t>
            </a:r>
            <a:r>
              <a:rPr lang="en-US" sz="2400" dirty="0"/>
              <a:t> </a:t>
            </a:r>
            <a:r>
              <a:rPr lang="en-US" sz="2400" dirty="0" err="1"/>
              <a:t>mô</a:t>
            </a:r>
            <a:r>
              <a:rPr lang="en-US" sz="2400" dirty="0"/>
              <a:t> </a:t>
            </a:r>
            <a:r>
              <a:rPr lang="en-US" sz="2400" dirty="0" err="1"/>
              <a:t>nợ</a:t>
            </a:r>
            <a:r>
              <a:rPr lang="en-US" sz="2400" dirty="0"/>
              <a:t> </a:t>
            </a:r>
            <a:r>
              <a:rPr lang="en-US" sz="2400" dirty="0" err="1"/>
              <a:t>quốc</a:t>
            </a:r>
            <a:r>
              <a:rPr lang="en-US" sz="2400" dirty="0"/>
              <a:t> </a:t>
            </a:r>
            <a:r>
              <a:rPr lang="en-US" sz="2400" dirty="0" err="1"/>
              <a:t>gia</a:t>
            </a:r>
            <a:r>
              <a:rPr lang="en-US" sz="2400" dirty="0"/>
              <a:t> </a:t>
            </a:r>
            <a:r>
              <a:rPr lang="en-US" sz="2400" dirty="0" err="1"/>
              <a:t>không</a:t>
            </a:r>
            <a:r>
              <a:rPr lang="en-US" sz="2400" dirty="0"/>
              <a:t> </a:t>
            </a:r>
            <a:r>
              <a:rPr lang="en-US" sz="2400" dirty="0" err="1"/>
              <a:t>quan</a:t>
            </a:r>
            <a:r>
              <a:rPr lang="en-US" sz="2400" dirty="0"/>
              <a:t> </a:t>
            </a:r>
            <a:r>
              <a:rPr lang="en-US" sz="2400" dirty="0" err="1"/>
              <a:t>trọng</a:t>
            </a:r>
            <a:r>
              <a:rPr lang="en-US" sz="2400" dirty="0"/>
              <a:t> </a:t>
            </a:r>
            <a:r>
              <a:rPr lang="en-US" sz="2400" dirty="0" err="1"/>
              <a:t>bằng</a:t>
            </a:r>
            <a:r>
              <a:rPr lang="en-US" sz="2400" dirty="0"/>
              <a:t> </a:t>
            </a:r>
            <a:r>
              <a:rPr lang="en-US" sz="2400" dirty="0" err="1"/>
              <a:t>lãi</a:t>
            </a:r>
            <a:r>
              <a:rPr lang="en-US" sz="2400" dirty="0"/>
              <a:t> </a:t>
            </a:r>
            <a:r>
              <a:rPr lang="en-US" sz="2400" dirty="0" err="1"/>
              <a:t>suất</a:t>
            </a:r>
            <a:r>
              <a:rPr lang="en-US" sz="2400" dirty="0"/>
              <a:t> </a:t>
            </a:r>
            <a:r>
              <a:rPr lang="en-US" sz="2400" dirty="0" err="1"/>
              <a:t>và</a:t>
            </a:r>
            <a:r>
              <a:rPr lang="en-US" sz="2400" dirty="0"/>
              <a:t> </a:t>
            </a:r>
            <a:r>
              <a:rPr lang="en-US" sz="2400" dirty="0" err="1"/>
              <a:t>tốc</a:t>
            </a:r>
            <a:r>
              <a:rPr lang="en-US" sz="2400" dirty="0"/>
              <a:t> </a:t>
            </a:r>
            <a:r>
              <a:rPr lang="en-US" sz="2400" dirty="0" err="1"/>
              <a:t>độ</a:t>
            </a:r>
            <a:r>
              <a:rPr lang="en-US" sz="2400" dirty="0"/>
              <a:t> </a:t>
            </a:r>
            <a:r>
              <a:rPr lang="en-US" sz="2400" dirty="0" err="1"/>
              <a:t>tăng</a:t>
            </a:r>
            <a:r>
              <a:rPr lang="en-US" sz="2400" dirty="0"/>
              <a:t> </a:t>
            </a:r>
            <a:r>
              <a:rPr lang="en-US" sz="2400" dirty="0" err="1"/>
              <a:t>trưởng</a:t>
            </a:r>
            <a:r>
              <a:rPr lang="en-US" sz="2400" dirty="0"/>
              <a:t>, </a:t>
            </a:r>
            <a:r>
              <a:rPr lang="en-US" sz="2400" dirty="0" err="1"/>
              <a:t>hai</a:t>
            </a:r>
            <a:r>
              <a:rPr lang="en-US" sz="2400" dirty="0"/>
              <a:t> </a:t>
            </a:r>
            <a:r>
              <a:rPr lang="en-US" sz="2400" dirty="0" err="1"/>
              <a:t>yếu</a:t>
            </a:r>
            <a:r>
              <a:rPr lang="en-US" sz="2400" dirty="0"/>
              <a:t> </a:t>
            </a:r>
            <a:r>
              <a:rPr lang="en-US" sz="2400" dirty="0" err="1"/>
              <a:t>tố</a:t>
            </a:r>
            <a:r>
              <a:rPr lang="en-US" sz="2400" dirty="0"/>
              <a:t> </a:t>
            </a:r>
            <a:r>
              <a:rPr lang="en-US" sz="2400" dirty="0" err="1"/>
              <a:t>này</a:t>
            </a:r>
            <a:r>
              <a:rPr lang="en-US" sz="2400" dirty="0"/>
              <a:t> </a:t>
            </a:r>
            <a:r>
              <a:rPr lang="en-US" sz="2400" dirty="0" err="1"/>
              <a:t>sẽ</a:t>
            </a:r>
            <a:r>
              <a:rPr lang="en-US" sz="2400" dirty="0"/>
              <a:t> </a:t>
            </a:r>
            <a:r>
              <a:rPr lang="en-US" sz="2400" dirty="0" err="1"/>
              <a:t>xác</a:t>
            </a:r>
            <a:r>
              <a:rPr lang="en-US" sz="2400" dirty="0"/>
              <a:t> </a:t>
            </a:r>
            <a:r>
              <a:rPr lang="en-US" sz="2400" dirty="0" err="1"/>
              <a:t>định</a:t>
            </a:r>
            <a:r>
              <a:rPr lang="en-US" sz="2400" dirty="0"/>
              <a:t> </a:t>
            </a:r>
            <a:r>
              <a:rPr lang="en-US" sz="2400" dirty="0" err="1"/>
              <a:t>nợ</a:t>
            </a:r>
            <a:r>
              <a:rPr lang="en-US" sz="2400" dirty="0"/>
              <a:t> </a:t>
            </a:r>
            <a:r>
              <a:rPr lang="en-US" sz="2400" dirty="0" err="1"/>
              <a:t>có</a:t>
            </a:r>
            <a:r>
              <a:rPr lang="en-US" sz="2400" dirty="0"/>
              <a:t> </a:t>
            </a:r>
            <a:r>
              <a:rPr lang="en-US" sz="2400" dirty="0" err="1"/>
              <a:t>bền</a:t>
            </a:r>
            <a:r>
              <a:rPr lang="en-US" sz="2400" dirty="0"/>
              <a:t> </a:t>
            </a:r>
            <a:r>
              <a:rPr lang="en-US" sz="2400" dirty="0" err="1"/>
              <a:t>vững</a:t>
            </a:r>
            <a:r>
              <a:rPr lang="en-US" sz="2400" dirty="0"/>
              <a:t> hay </a:t>
            </a:r>
            <a:r>
              <a:rPr lang="en-US" sz="2400" dirty="0" err="1"/>
              <a:t>không</a:t>
            </a:r>
            <a:r>
              <a:rPr lang="en-US" sz="2400" dirty="0"/>
              <a:t>.</a:t>
            </a:r>
          </a:p>
          <a:p>
            <a:r>
              <a:rPr lang="en-US" sz="2400" dirty="0" err="1"/>
              <a:t>Việt</a:t>
            </a:r>
            <a:r>
              <a:rPr lang="en-US" sz="2400" dirty="0"/>
              <a:t> Nam </a:t>
            </a:r>
            <a:r>
              <a:rPr lang="en-US" sz="2400" dirty="0" err="1"/>
              <a:t>có</a:t>
            </a:r>
            <a:r>
              <a:rPr lang="en-US" sz="2400" dirty="0"/>
              <a:t> </a:t>
            </a:r>
            <a:r>
              <a:rPr lang="en-US" sz="2400" dirty="0" err="1"/>
              <a:t>hệ</a:t>
            </a:r>
            <a:r>
              <a:rPr lang="en-US" sz="2400" dirty="0"/>
              <a:t> </a:t>
            </a:r>
            <a:r>
              <a:rPr lang="en-US" sz="2400" dirty="0" err="1"/>
              <a:t>thống</a:t>
            </a:r>
            <a:r>
              <a:rPr lang="en-US" sz="2400" dirty="0"/>
              <a:t> </a:t>
            </a:r>
            <a:r>
              <a:rPr lang="en-US" sz="2400" dirty="0" err="1"/>
              <a:t>đầu</a:t>
            </a:r>
            <a:r>
              <a:rPr lang="en-US" sz="2400" dirty="0"/>
              <a:t> </a:t>
            </a:r>
            <a:r>
              <a:rPr lang="en-US" sz="2400" dirty="0" err="1"/>
              <a:t>tư</a:t>
            </a:r>
            <a:r>
              <a:rPr lang="en-US" sz="2400" dirty="0"/>
              <a:t> </a:t>
            </a:r>
            <a:r>
              <a:rPr lang="en-US" sz="2400" dirty="0" err="1"/>
              <a:t>công</a:t>
            </a:r>
            <a:r>
              <a:rPr lang="en-US" sz="2400" dirty="0"/>
              <a:t> </a:t>
            </a:r>
            <a:r>
              <a:rPr lang="en-US" sz="2400" dirty="0" err="1"/>
              <a:t>phân</a:t>
            </a:r>
            <a:r>
              <a:rPr lang="en-US" sz="2400" dirty="0"/>
              <a:t> </a:t>
            </a:r>
            <a:r>
              <a:rPr lang="en-US" sz="2400" dirty="0" err="1"/>
              <a:t>cấp</a:t>
            </a:r>
            <a:r>
              <a:rPr lang="en-US" sz="2400" dirty="0"/>
              <a:t> </a:t>
            </a:r>
            <a:r>
              <a:rPr lang="en-US" sz="2400" dirty="0" err="1"/>
              <a:t>triệt</a:t>
            </a:r>
            <a:r>
              <a:rPr lang="en-US" sz="2400" dirty="0"/>
              <a:t> </a:t>
            </a:r>
            <a:r>
              <a:rPr lang="en-US" sz="2400" dirty="0" err="1"/>
              <a:t>để</a:t>
            </a:r>
            <a:r>
              <a:rPr lang="en-US" sz="2400" dirty="0"/>
              <a:t>: 80% </a:t>
            </a:r>
            <a:r>
              <a:rPr lang="en-US" sz="2400" dirty="0" err="1"/>
              <a:t>nằm</a:t>
            </a:r>
            <a:r>
              <a:rPr lang="en-US" sz="2400" dirty="0"/>
              <a:t> </a:t>
            </a:r>
            <a:r>
              <a:rPr lang="en-US" sz="2400" dirty="0" err="1"/>
              <a:t>trong</a:t>
            </a:r>
            <a:r>
              <a:rPr lang="en-US" sz="2400" dirty="0"/>
              <a:t> </a:t>
            </a:r>
            <a:r>
              <a:rPr lang="en-US" sz="2400" dirty="0" err="1"/>
              <a:t>kiểm</a:t>
            </a:r>
            <a:r>
              <a:rPr lang="en-US" sz="2400" dirty="0"/>
              <a:t> </a:t>
            </a:r>
            <a:r>
              <a:rPr lang="en-US" sz="2400" dirty="0" err="1"/>
              <a:t>soát</a:t>
            </a:r>
            <a:r>
              <a:rPr lang="en-US" sz="2400" dirty="0"/>
              <a:t> </a:t>
            </a:r>
            <a:r>
              <a:rPr lang="en-US" sz="2400" dirty="0" err="1"/>
              <a:t>của</a:t>
            </a:r>
            <a:r>
              <a:rPr lang="en-US" sz="2400" dirty="0"/>
              <a:t> </a:t>
            </a:r>
            <a:r>
              <a:rPr lang="en-US" sz="2400" dirty="0" err="1"/>
              <a:t>chính</a:t>
            </a:r>
            <a:r>
              <a:rPr lang="en-US" sz="2400" dirty="0"/>
              <a:t> </a:t>
            </a:r>
            <a:r>
              <a:rPr lang="en-US" sz="2400" dirty="0" err="1"/>
              <a:t>quyền</a:t>
            </a:r>
            <a:r>
              <a:rPr lang="en-US" sz="2400" dirty="0"/>
              <a:t> </a:t>
            </a:r>
            <a:r>
              <a:rPr lang="en-US" sz="2400" dirty="0" err="1"/>
              <a:t>địa</a:t>
            </a:r>
            <a:r>
              <a:rPr lang="en-US" sz="2400" dirty="0"/>
              <a:t> </a:t>
            </a:r>
            <a:r>
              <a:rPr lang="en-US" sz="2400" dirty="0" err="1"/>
              <a:t>phương</a:t>
            </a:r>
            <a:r>
              <a:rPr lang="en-US" sz="2400" dirty="0"/>
              <a:t> (</a:t>
            </a:r>
            <a:r>
              <a:rPr lang="en-US" sz="2400" dirty="0" err="1"/>
              <a:t>thuộc</a:t>
            </a:r>
            <a:r>
              <a:rPr lang="en-US" sz="2400" dirty="0"/>
              <a:t> </a:t>
            </a:r>
            <a:r>
              <a:rPr lang="en-US" sz="2400" dirty="0" err="1"/>
              <a:t>nhóm</a:t>
            </a:r>
            <a:r>
              <a:rPr lang="en-US" sz="2400" dirty="0"/>
              <a:t> </a:t>
            </a:r>
            <a:r>
              <a:rPr lang="en-US" sz="2400" dirty="0" err="1"/>
              <a:t>cao</a:t>
            </a:r>
            <a:r>
              <a:rPr lang="en-US" sz="2400" dirty="0"/>
              <a:t> </a:t>
            </a:r>
            <a:r>
              <a:rPr lang="en-US" sz="2400" dirty="0" err="1"/>
              <a:t>nhất</a:t>
            </a:r>
            <a:r>
              <a:rPr lang="en-US" sz="2400" dirty="0"/>
              <a:t> </a:t>
            </a:r>
            <a:r>
              <a:rPr lang="en-US" sz="2400" dirty="0" err="1"/>
              <a:t>thế</a:t>
            </a:r>
            <a:r>
              <a:rPr lang="en-US" sz="2400" dirty="0"/>
              <a:t> </a:t>
            </a:r>
            <a:r>
              <a:rPr lang="en-US" sz="2400" dirty="0" err="1"/>
              <a:t>giới</a:t>
            </a:r>
            <a:r>
              <a:rPr lang="en-US" sz="2400" dirty="0"/>
              <a:t>).</a:t>
            </a:r>
          </a:p>
          <a:p>
            <a:pPr lvl="1"/>
            <a:r>
              <a:rPr lang="en-US" sz="2000" dirty="0" err="1"/>
              <a:t>Làm</a:t>
            </a:r>
            <a:r>
              <a:rPr lang="en-US" sz="2000" dirty="0"/>
              <a:t> </a:t>
            </a:r>
            <a:r>
              <a:rPr lang="en-US" sz="2000" dirty="0" err="1"/>
              <a:t>giảm</a:t>
            </a:r>
            <a:r>
              <a:rPr lang="en-US" sz="2000" dirty="0"/>
              <a:t> </a:t>
            </a:r>
            <a:r>
              <a:rPr lang="en-US" sz="2000" dirty="0" err="1"/>
              <a:t>lợi</a:t>
            </a:r>
            <a:r>
              <a:rPr lang="en-US" sz="2000" dirty="0"/>
              <a:t> </a:t>
            </a:r>
            <a:r>
              <a:rPr lang="en-US" sz="2000" dirty="0" err="1"/>
              <a:t>nhuận</a:t>
            </a:r>
            <a:r>
              <a:rPr lang="en-US" sz="2000" dirty="0"/>
              <a:t> </a:t>
            </a:r>
            <a:r>
              <a:rPr lang="en-US" sz="2000" dirty="0" err="1"/>
              <a:t>theo</a:t>
            </a:r>
            <a:r>
              <a:rPr lang="en-US" sz="2000" dirty="0"/>
              <a:t> </a:t>
            </a:r>
            <a:r>
              <a:rPr lang="en-US" sz="2000" dirty="0" err="1"/>
              <a:t>quy</a:t>
            </a:r>
            <a:r>
              <a:rPr lang="en-US" sz="2000" dirty="0"/>
              <a:t> </a:t>
            </a:r>
            <a:r>
              <a:rPr lang="en-US" sz="2000" dirty="0" err="1"/>
              <a:t>mô</a:t>
            </a:r>
            <a:r>
              <a:rPr lang="en-US" sz="2000" dirty="0"/>
              <a:t>, </a:t>
            </a:r>
            <a:r>
              <a:rPr lang="en-US" sz="2000" dirty="0" err="1"/>
              <a:t>thiếu</a:t>
            </a:r>
            <a:r>
              <a:rPr lang="en-US" sz="2000" dirty="0"/>
              <a:t> </a:t>
            </a:r>
            <a:r>
              <a:rPr lang="en-US" sz="2000" dirty="0" err="1"/>
              <a:t>sự</a:t>
            </a:r>
            <a:r>
              <a:rPr lang="en-US" sz="2000" dirty="0"/>
              <a:t> </a:t>
            </a:r>
            <a:r>
              <a:rPr lang="en-US" sz="2000" dirty="0" err="1"/>
              <a:t>liên</a:t>
            </a:r>
            <a:r>
              <a:rPr lang="en-US" sz="2000" dirty="0"/>
              <a:t> </a:t>
            </a:r>
            <a:r>
              <a:rPr lang="en-US" sz="2000" dirty="0" err="1"/>
              <a:t>kết</a:t>
            </a:r>
            <a:r>
              <a:rPr lang="en-US" sz="2000" dirty="0"/>
              <a:t> </a:t>
            </a:r>
            <a:r>
              <a:rPr lang="en-US" sz="2000" dirty="0" err="1"/>
              <a:t>vùng</a:t>
            </a:r>
            <a:endParaRPr lang="en-US" sz="2000" dirty="0"/>
          </a:p>
          <a:p>
            <a:pPr lvl="1"/>
            <a:r>
              <a:rPr lang="vi-VN" sz="2000" dirty="0"/>
              <a:t>Không có các tiêu chí khắt khe để lựa chọn dự án; quá nhiều dự án nhỏ, có động cơ chính trị mà không đóng góp vào sự phát triển quốc gia</a:t>
            </a:r>
            <a:endParaRPr lang="en-US" sz="2000" dirty="0"/>
          </a:p>
          <a:p>
            <a:pPr lvl="1"/>
            <a:r>
              <a:rPr lang="en-US" sz="2000" dirty="0" err="1"/>
              <a:t>Trì</a:t>
            </a:r>
            <a:r>
              <a:rPr lang="en-US" sz="2000" dirty="0"/>
              <a:t> </a:t>
            </a:r>
            <a:r>
              <a:rPr lang="en-US" sz="2000" dirty="0" err="1"/>
              <a:t>hoãn</a:t>
            </a:r>
            <a:r>
              <a:rPr lang="en-US" sz="2000" dirty="0"/>
              <a:t>, </a:t>
            </a:r>
            <a:r>
              <a:rPr lang="en-US" sz="2000" dirty="0" err="1"/>
              <a:t>chậm</a:t>
            </a:r>
            <a:r>
              <a:rPr lang="en-US" sz="2000" dirty="0"/>
              <a:t> </a:t>
            </a:r>
            <a:r>
              <a:rPr lang="en-US" sz="2000" dirty="0" err="1"/>
              <a:t>giải</a:t>
            </a:r>
            <a:r>
              <a:rPr lang="en-US" sz="2000" dirty="0"/>
              <a:t> </a:t>
            </a:r>
            <a:r>
              <a:rPr lang="en-US" sz="2000" dirty="0" err="1"/>
              <a:t>ngân</a:t>
            </a:r>
            <a:r>
              <a:rPr lang="en-US" sz="2000" dirty="0"/>
              <a:t> </a:t>
            </a:r>
          </a:p>
          <a:p>
            <a:endParaRPr lang="en-US" sz="2400" dirty="0"/>
          </a:p>
          <a:p>
            <a:pPr marL="457200" lvl="1" indent="0">
              <a:buNone/>
            </a:pPr>
            <a:endParaRPr lang="en-US" sz="2000" dirty="0"/>
          </a:p>
        </p:txBody>
      </p:sp>
    </p:spTree>
    <p:extLst>
      <p:ext uri="{BB962C8B-B14F-4D97-AF65-F5344CB8AC3E}">
        <p14:creationId xmlns:p14="http://schemas.microsoft.com/office/powerpoint/2010/main" val="149148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20C1C-5C90-4077-B877-669044F29E9D}"/>
              </a:ext>
            </a:extLst>
          </p:cNvPr>
          <p:cNvSpPr>
            <a:spLocks noGrp="1"/>
          </p:cNvSpPr>
          <p:nvPr>
            <p:ph type="title"/>
          </p:nvPr>
        </p:nvSpPr>
        <p:spPr/>
        <p:txBody>
          <a:bodyPr/>
          <a:lstStyle/>
          <a:p>
            <a:r>
              <a:rPr lang="en-US" dirty="0" err="1"/>
              <a:t>Quỹ</a:t>
            </a:r>
            <a:r>
              <a:rPr lang="en-US" dirty="0"/>
              <a:t> </a:t>
            </a:r>
            <a:r>
              <a:rPr lang="en-US" dirty="0" err="1"/>
              <a:t>đầu</a:t>
            </a:r>
            <a:r>
              <a:rPr lang="en-US" dirty="0"/>
              <a:t> </a:t>
            </a:r>
            <a:r>
              <a:rPr lang="en-US" dirty="0" err="1"/>
              <a:t>tư</a:t>
            </a:r>
            <a:r>
              <a:rPr lang="en-US" dirty="0"/>
              <a:t> </a:t>
            </a:r>
            <a:r>
              <a:rPr lang="en-US" dirty="0" err="1"/>
              <a:t>quốc</a:t>
            </a:r>
            <a:r>
              <a:rPr lang="en-US" dirty="0"/>
              <a:t> </a:t>
            </a:r>
            <a:r>
              <a:rPr lang="en-US" dirty="0" err="1"/>
              <a:t>gia</a:t>
            </a:r>
            <a:r>
              <a:rPr lang="en-US" dirty="0"/>
              <a:t> (SWFs)</a:t>
            </a:r>
          </a:p>
        </p:txBody>
      </p:sp>
      <p:graphicFrame>
        <p:nvGraphicFramePr>
          <p:cNvPr id="4" name="Content Placeholder 3">
            <a:extLst>
              <a:ext uri="{FF2B5EF4-FFF2-40B4-BE49-F238E27FC236}">
                <a16:creationId xmlns:a16="http://schemas.microsoft.com/office/drawing/2014/main" xmlns="" id="{C62B9BF8-4BDB-4FFD-96C4-D7ACBF1A38B5}"/>
              </a:ext>
            </a:extLst>
          </p:cNvPr>
          <p:cNvGraphicFramePr>
            <a:graphicFrameLocks noGrp="1"/>
          </p:cNvGraphicFramePr>
          <p:nvPr>
            <p:ph idx="1"/>
            <p:extLst>
              <p:ext uri="{D42A27DB-BD31-4B8C-83A1-F6EECF244321}">
                <p14:modId xmlns:p14="http://schemas.microsoft.com/office/powerpoint/2010/main" val="1286396871"/>
              </p:ext>
            </p:extLst>
          </p:nvPr>
        </p:nvGraphicFramePr>
        <p:xfrm>
          <a:off x="166586" y="1293102"/>
          <a:ext cx="5584054" cy="5081065"/>
        </p:xfrm>
        <a:graphic>
          <a:graphicData uri="http://schemas.openxmlformats.org/drawingml/2006/table">
            <a:tbl>
              <a:tblPr firstRow="1" firstCol="1" bandRow="1">
                <a:tableStyleId>{3B4B98B0-60AC-42C2-AFA5-B58CD77FA1E5}</a:tableStyleId>
              </a:tblPr>
              <a:tblGrid>
                <a:gridCol w="1389801">
                  <a:extLst>
                    <a:ext uri="{9D8B030D-6E8A-4147-A177-3AD203B41FA5}">
                      <a16:colId xmlns:a16="http://schemas.microsoft.com/office/drawing/2014/main" xmlns="" val="4199707327"/>
                    </a:ext>
                  </a:extLst>
                </a:gridCol>
                <a:gridCol w="3309715">
                  <a:extLst>
                    <a:ext uri="{9D8B030D-6E8A-4147-A177-3AD203B41FA5}">
                      <a16:colId xmlns:a16="http://schemas.microsoft.com/office/drawing/2014/main" xmlns="" val="4088558417"/>
                    </a:ext>
                  </a:extLst>
                </a:gridCol>
                <a:gridCol w="884538">
                  <a:extLst>
                    <a:ext uri="{9D8B030D-6E8A-4147-A177-3AD203B41FA5}">
                      <a16:colId xmlns:a16="http://schemas.microsoft.com/office/drawing/2014/main" xmlns="" val="3902926570"/>
                    </a:ext>
                  </a:extLst>
                </a:gridCol>
              </a:tblGrid>
              <a:tr h="545579">
                <a:tc gridSpan="3">
                  <a:txBody>
                    <a:bodyPr/>
                    <a:lstStyle/>
                    <a:p>
                      <a:pPr algn="ctr">
                        <a:lnSpc>
                          <a:spcPct val="107000"/>
                        </a:lnSpc>
                        <a:spcAft>
                          <a:spcPts val="800"/>
                        </a:spcAft>
                      </a:pPr>
                      <a:r>
                        <a:rPr lang="en-US" sz="1800" b="1" dirty="0">
                          <a:solidFill>
                            <a:schemeClr val="bg1"/>
                          </a:solidFill>
                          <a:effectLst/>
                        </a:rPr>
                        <a:t>10 SWFs </a:t>
                      </a:r>
                      <a:r>
                        <a:rPr lang="en-US" sz="1800" b="1" dirty="0" err="1">
                          <a:solidFill>
                            <a:schemeClr val="bg1"/>
                          </a:solidFill>
                          <a:effectLst/>
                        </a:rPr>
                        <a:t>lớn</a:t>
                      </a:r>
                      <a:r>
                        <a:rPr lang="en-US" sz="1800" b="1" dirty="0">
                          <a:solidFill>
                            <a:schemeClr val="bg1"/>
                          </a:solidFill>
                          <a:effectLst/>
                        </a:rPr>
                        <a:t> </a:t>
                      </a:r>
                      <a:r>
                        <a:rPr lang="en-US" sz="1800" b="1" dirty="0" err="1">
                          <a:solidFill>
                            <a:schemeClr val="bg1"/>
                          </a:solidFill>
                          <a:effectLst/>
                        </a:rPr>
                        <a:t>nhất</a:t>
                      </a:r>
                      <a:r>
                        <a:rPr lang="en-US" sz="1800" b="1" dirty="0">
                          <a:solidFill>
                            <a:schemeClr val="bg1"/>
                          </a:solidFill>
                          <a:effectLst/>
                        </a:rPr>
                        <a:t>, 2020 </a:t>
                      </a:r>
                    </a:p>
                    <a:p>
                      <a:pPr algn="ctr">
                        <a:lnSpc>
                          <a:spcPct val="107000"/>
                        </a:lnSpc>
                        <a:spcAft>
                          <a:spcPts val="800"/>
                        </a:spcAft>
                      </a:pPr>
                      <a:r>
                        <a:rPr lang="en-US" sz="1800" b="1" dirty="0">
                          <a:solidFill>
                            <a:schemeClr val="bg1"/>
                          </a:solidFill>
                          <a:effectLst/>
                        </a:rPr>
                        <a:t>(</a:t>
                      </a:r>
                      <a:r>
                        <a:rPr lang="en-US" sz="1800" b="1" dirty="0" err="1">
                          <a:solidFill>
                            <a:schemeClr val="bg1"/>
                          </a:solidFill>
                          <a:effectLst/>
                        </a:rPr>
                        <a:t>Tỷ</a:t>
                      </a:r>
                      <a:r>
                        <a:rPr lang="en-US" sz="1800" b="1" dirty="0">
                          <a:solidFill>
                            <a:schemeClr val="bg1"/>
                          </a:solidFill>
                          <a:effectLst/>
                        </a:rPr>
                        <a:t> USD)</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48116" marR="48116" marT="0" marB="0">
                    <a:lnB w="12700" cmpd="sng">
                      <a:noFill/>
                    </a:lnB>
                    <a:solidFill>
                      <a:schemeClr val="tx1"/>
                    </a:solidFill>
                  </a:tcPr>
                </a:tc>
                <a:tc hMerge="1">
                  <a:txBody>
                    <a:bodyPr/>
                    <a:lstStyle/>
                    <a:p>
                      <a:pPr>
                        <a:lnSpc>
                          <a:spcPct val="107000"/>
                        </a:lnSpc>
                        <a:spcAft>
                          <a:spcPts val="800"/>
                        </a:spcAft>
                      </a:pPr>
                      <a:endParaRPr lang="en-US" sz="1600" dirty="0">
                        <a:effectLst/>
                        <a:latin typeface="+mn-lt"/>
                        <a:ea typeface="Calibri" panose="020F0502020204030204" pitchFamily="34" charset="0"/>
                        <a:cs typeface="Times New Roman" panose="02020603050405020304" pitchFamily="18" charset="0"/>
                      </a:endParaRPr>
                    </a:p>
                  </a:txBody>
                  <a:tcPr marL="48116" marR="48116" marT="0" marB="0">
                    <a:solidFill>
                      <a:schemeClr val="bg1"/>
                    </a:solidFill>
                  </a:tcPr>
                </a:tc>
                <a:tc hMerge="1">
                  <a:txBody>
                    <a:bodyPr/>
                    <a:lstStyle/>
                    <a:p>
                      <a:pPr algn="r">
                        <a:lnSpc>
                          <a:spcPct val="107000"/>
                        </a:lnSpc>
                        <a:spcAft>
                          <a:spcPts val="800"/>
                        </a:spcAft>
                      </a:pPr>
                      <a:endParaRPr lang="en-US" sz="1600" dirty="0">
                        <a:effectLst/>
                        <a:latin typeface="+mn-lt"/>
                        <a:ea typeface="Calibri" panose="020F0502020204030204" pitchFamily="34" charset="0"/>
                        <a:cs typeface="Times New Roman" panose="02020603050405020304" pitchFamily="18" charset="0"/>
                      </a:endParaRPr>
                    </a:p>
                  </a:txBody>
                  <a:tcPr marL="48116" marR="48116" marT="0" marB="0">
                    <a:solidFill>
                      <a:schemeClr val="bg1"/>
                    </a:solidFill>
                  </a:tcPr>
                </a:tc>
                <a:extLst>
                  <a:ext uri="{0D108BD9-81ED-4DB2-BD59-A6C34878D82A}">
                    <a16:rowId xmlns:a16="http://schemas.microsoft.com/office/drawing/2014/main" xmlns="" val="2367676413"/>
                  </a:ext>
                </a:extLst>
              </a:tr>
              <a:tr h="316520">
                <a:tc>
                  <a:txBody>
                    <a:bodyPr/>
                    <a:lstStyle/>
                    <a:p>
                      <a:pPr algn="l">
                        <a:lnSpc>
                          <a:spcPct val="107000"/>
                        </a:lnSpc>
                        <a:spcAft>
                          <a:spcPts val="800"/>
                        </a:spcAft>
                      </a:pPr>
                      <a:r>
                        <a:rPr lang="en-US" sz="1600" b="1" dirty="0" err="1">
                          <a:effectLst/>
                        </a:rPr>
                        <a:t>Quốc</a:t>
                      </a:r>
                      <a:r>
                        <a:rPr lang="en-US" sz="1600" b="1" dirty="0">
                          <a:effectLst/>
                        </a:rPr>
                        <a:t> </a:t>
                      </a:r>
                      <a:r>
                        <a:rPr lang="en-US" sz="1600" b="1" dirty="0" err="1">
                          <a:effectLst/>
                        </a:rPr>
                        <a:t>gia</a:t>
                      </a:r>
                      <a:endParaRPr lang="en-US" sz="1600" b="1" dirty="0">
                        <a:effectLst/>
                        <a:latin typeface="+mn-lt"/>
                        <a:ea typeface="Calibri" panose="020F0502020204030204" pitchFamily="34" charset="0"/>
                        <a:cs typeface="Times New Roman" panose="02020603050405020304" pitchFamily="18" charset="0"/>
                      </a:endParaRPr>
                    </a:p>
                  </a:txBody>
                  <a:tcPr marL="48116" marR="48116" marT="0" marB="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pPr>
                        <a:lnSpc>
                          <a:spcPct val="107000"/>
                        </a:lnSpc>
                        <a:spcAft>
                          <a:spcPts val="800"/>
                        </a:spcAft>
                      </a:pPr>
                      <a:r>
                        <a:rPr lang="en-US" sz="1600" b="1" dirty="0" err="1">
                          <a:effectLst/>
                          <a:latin typeface="+mn-lt"/>
                          <a:ea typeface="Calibri" panose="020F0502020204030204" pitchFamily="34" charset="0"/>
                          <a:cs typeface="Times New Roman" panose="02020603050405020304" pitchFamily="18" charset="0"/>
                        </a:rPr>
                        <a:t>Tên</a:t>
                      </a:r>
                      <a:endParaRPr lang="en-US" sz="1600" b="1" dirty="0">
                        <a:effectLst/>
                        <a:latin typeface="+mn-lt"/>
                        <a:ea typeface="Calibri" panose="020F0502020204030204" pitchFamily="34" charset="0"/>
                        <a:cs typeface="Times New Roman" panose="02020603050405020304" pitchFamily="18" charset="0"/>
                      </a:endParaRPr>
                    </a:p>
                  </a:txBody>
                  <a:tcPr marL="48116" marR="48116" marT="0" marB="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tc>
                  <a:txBody>
                    <a:bodyPr/>
                    <a:lstStyle/>
                    <a:p>
                      <a:pPr algn="r">
                        <a:lnSpc>
                          <a:spcPct val="107000"/>
                        </a:lnSpc>
                        <a:spcAft>
                          <a:spcPts val="800"/>
                        </a:spcAft>
                      </a:pPr>
                      <a:r>
                        <a:rPr lang="en-US" sz="1600" b="1" dirty="0" err="1">
                          <a:effectLst/>
                          <a:latin typeface="+mn-lt"/>
                          <a:ea typeface="Calibri" panose="020F0502020204030204" pitchFamily="34" charset="0"/>
                          <a:cs typeface="Times New Roman" panose="02020603050405020304" pitchFamily="18" charset="0"/>
                        </a:rPr>
                        <a:t>Tài</a:t>
                      </a:r>
                      <a:r>
                        <a:rPr lang="en-US" sz="1600" b="1" dirty="0">
                          <a:effectLst/>
                          <a:latin typeface="+mn-lt"/>
                          <a:ea typeface="Calibri" panose="020F0502020204030204" pitchFamily="34" charset="0"/>
                          <a:cs typeface="Times New Roman" panose="02020603050405020304" pitchFamily="18" charset="0"/>
                        </a:rPr>
                        <a:t> </a:t>
                      </a:r>
                      <a:r>
                        <a:rPr lang="en-US" sz="1600" b="1" dirty="0" err="1">
                          <a:effectLst/>
                          <a:latin typeface="+mn-lt"/>
                          <a:ea typeface="Calibri" panose="020F0502020204030204" pitchFamily="34" charset="0"/>
                          <a:cs typeface="Times New Roman" panose="02020603050405020304" pitchFamily="18" charset="0"/>
                        </a:rPr>
                        <a:t>sản</a:t>
                      </a:r>
                      <a:endParaRPr lang="en-US" sz="1600" b="1" dirty="0">
                        <a:effectLst/>
                        <a:latin typeface="+mn-lt"/>
                        <a:ea typeface="Calibri" panose="020F0502020204030204" pitchFamily="34" charset="0"/>
                        <a:cs typeface="Times New Roman" panose="02020603050405020304" pitchFamily="18" charset="0"/>
                      </a:endParaRPr>
                    </a:p>
                  </a:txBody>
                  <a:tcPr marL="48116" marR="48116" marT="0" marB="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20000"/>
                      </a:schemeClr>
                    </a:solidFill>
                  </a:tcPr>
                </a:tc>
                <a:extLst>
                  <a:ext uri="{0D108BD9-81ED-4DB2-BD59-A6C34878D82A}">
                    <a16:rowId xmlns:a16="http://schemas.microsoft.com/office/drawing/2014/main" xmlns="" val="1066976338"/>
                  </a:ext>
                </a:extLst>
              </a:tr>
              <a:tr h="343501">
                <a:tc>
                  <a:txBody>
                    <a:bodyPr/>
                    <a:lstStyle/>
                    <a:p>
                      <a:pPr marL="0" marR="0" algn="just">
                        <a:lnSpc>
                          <a:spcPct val="107000"/>
                        </a:lnSpc>
                        <a:spcBef>
                          <a:spcPts val="0"/>
                        </a:spcBef>
                        <a:spcAft>
                          <a:spcPts val="0"/>
                        </a:spcAft>
                      </a:pPr>
                      <a:r>
                        <a:rPr lang="vi-VN" sz="1600" b="1" dirty="0">
                          <a:effectLst/>
                          <a:latin typeface="Calibri" panose="020F0502020204030204" pitchFamily="34" charset="0"/>
                          <a:ea typeface="Calibri" panose="020F0502020204030204" pitchFamily="34" charset="0"/>
                          <a:cs typeface="Calibri" panose="020F0502020204030204" pitchFamily="34" charset="0"/>
                        </a:rPr>
                        <a:t>Na Uy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en-US" sz="1600" dirty="0">
                          <a:effectLst/>
                        </a:rPr>
                        <a:t>Government Pension Fund Global</a:t>
                      </a:r>
                      <a:endParaRPr lang="en-US" sz="1600" dirty="0">
                        <a:effectLst/>
                        <a:latin typeface="+mn-lt"/>
                        <a:ea typeface="Calibri" panose="020F0502020204030204" pitchFamily="34" charset="0"/>
                        <a:cs typeface="Times New Roman" panose="02020603050405020304" pitchFamily="18" charset="0"/>
                      </a:endParaRPr>
                    </a:p>
                  </a:txBody>
                  <a:tcPr marL="48116" marR="48116" marT="0" marB="0">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vi-VN" sz="1600" b="0" dirty="0">
                          <a:effectLst/>
                          <a:latin typeface="Calibri" panose="020F0502020204030204" pitchFamily="34" charset="0"/>
                          <a:ea typeface="Calibri" panose="020F0502020204030204" pitchFamily="34" charset="0"/>
                          <a:cs typeface="Calibri" panose="020F0502020204030204" pitchFamily="34" charset="0"/>
                        </a:rPr>
                        <a:t>1.289,5</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81638467"/>
                  </a:ext>
                </a:extLst>
              </a:tr>
              <a:tr h="343501">
                <a:tc>
                  <a:txBody>
                    <a:bodyPr/>
                    <a:lstStyle/>
                    <a:p>
                      <a:pPr marL="0" marR="0" algn="just">
                        <a:lnSpc>
                          <a:spcPct val="107000"/>
                        </a:lnSpc>
                        <a:spcBef>
                          <a:spcPts val="0"/>
                        </a:spcBef>
                        <a:spcAft>
                          <a:spcPts val="0"/>
                        </a:spcAft>
                      </a:pPr>
                      <a:r>
                        <a:rPr lang="vi-VN" sz="1600" b="1">
                          <a:effectLst/>
                          <a:latin typeface="Calibri" panose="020F0502020204030204" pitchFamily="34" charset="0"/>
                          <a:ea typeface="Calibri" panose="020F0502020204030204" pitchFamily="34" charset="0"/>
                          <a:cs typeface="Calibri" panose="020F0502020204030204" pitchFamily="34" charset="0"/>
                        </a:rPr>
                        <a:t>Trung Quốc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China Investment Corporation</a:t>
                      </a:r>
                      <a:endParaRPr lang="en-US" sz="1600" dirty="0">
                        <a:effectLst/>
                        <a:latin typeface="+mn-lt"/>
                        <a:ea typeface="Calibri" panose="020F0502020204030204" pitchFamily="34" charset="0"/>
                        <a:cs typeface="Times New Roman" panose="02020603050405020304" pitchFamily="18" charset="0"/>
                      </a:endParaRPr>
                    </a:p>
                  </a:txBody>
                  <a:tcPr marL="48116" marR="48116" marT="0" marB="0"/>
                </a:tc>
                <a:tc>
                  <a:txBody>
                    <a:bodyPr/>
                    <a:lstStyle/>
                    <a:p>
                      <a:pPr marL="0" marR="0" algn="r">
                        <a:lnSpc>
                          <a:spcPct val="107000"/>
                        </a:lnSpc>
                        <a:spcBef>
                          <a:spcPts val="0"/>
                        </a:spcBef>
                        <a:spcAft>
                          <a:spcPts val="0"/>
                        </a:spcAft>
                      </a:pPr>
                      <a:r>
                        <a:rPr lang="vi-VN" sz="1600" b="0" dirty="0">
                          <a:effectLst/>
                          <a:latin typeface="Calibri" panose="020F0502020204030204" pitchFamily="34" charset="0"/>
                          <a:ea typeface="Calibri" panose="020F0502020204030204" pitchFamily="34" charset="0"/>
                          <a:cs typeface="Calibri" panose="020F0502020204030204" pitchFamily="34" charset="0"/>
                        </a:rPr>
                        <a:t>1.045,7</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91494081"/>
                  </a:ext>
                </a:extLst>
              </a:tr>
              <a:tr h="343501">
                <a:tc>
                  <a:txBody>
                    <a:bodyPr/>
                    <a:lstStyle/>
                    <a:p>
                      <a:pPr marL="0" marR="0" algn="just">
                        <a:lnSpc>
                          <a:spcPct val="107000"/>
                        </a:lnSpc>
                        <a:spcBef>
                          <a:spcPts val="0"/>
                        </a:spcBef>
                        <a:spcAft>
                          <a:spcPts val="0"/>
                        </a:spcAft>
                      </a:pPr>
                      <a:r>
                        <a:rPr lang="vi-VN" sz="1600" b="1">
                          <a:effectLst/>
                          <a:latin typeface="Calibri" panose="020F0502020204030204" pitchFamily="34" charset="0"/>
                          <a:ea typeface="Calibri" panose="020F0502020204030204" pitchFamily="34" charset="0"/>
                          <a:cs typeface="Calibri" panose="020F0502020204030204" pitchFamily="34" charset="0"/>
                        </a:rPr>
                        <a:t>Kuwait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Kuwait Investment Authority</a:t>
                      </a:r>
                      <a:endParaRPr lang="en-US" sz="1600" dirty="0">
                        <a:effectLst/>
                        <a:latin typeface="+mn-lt"/>
                        <a:ea typeface="Calibri" panose="020F0502020204030204" pitchFamily="34" charset="0"/>
                        <a:cs typeface="Times New Roman" panose="02020603050405020304" pitchFamily="18" charset="0"/>
                      </a:endParaRPr>
                    </a:p>
                  </a:txBody>
                  <a:tcPr marL="48116" marR="48116" marT="0" marB="0"/>
                </a:tc>
                <a:tc>
                  <a:txBody>
                    <a:bodyPr/>
                    <a:lstStyle/>
                    <a:p>
                      <a:pPr marL="0" marR="0" algn="r">
                        <a:lnSpc>
                          <a:spcPct val="107000"/>
                        </a:lnSpc>
                        <a:spcBef>
                          <a:spcPts val="0"/>
                        </a:spcBef>
                        <a:spcAft>
                          <a:spcPts val="0"/>
                        </a:spcAft>
                      </a:pPr>
                      <a:r>
                        <a:rPr lang="vi-VN" sz="1600" b="0">
                          <a:effectLst/>
                          <a:latin typeface="Calibri" panose="020F0502020204030204" pitchFamily="34" charset="0"/>
                          <a:ea typeface="Calibri" panose="020F0502020204030204" pitchFamily="34" charset="0"/>
                          <a:cs typeface="Calibri" panose="020F0502020204030204" pitchFamily="34" charset="0"/>
                        </a:rPr>
                        <a:t>692,9</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20000267"/>
                  </a:ext>
                </a:extLst>
              </a:tr>
              <a:tr h="343501">
                <a:tc>
                  <a:txBody>
                    <a:bodyPr/>
                    <a:lstStyle/>
                    <a:p>
                      <a:pPr marL="0" marR="0" algn="just">
                        <a:lnSpc>
                          <a:spcPct val="107000"/>
                        </a:lnSpc>
                        <a:spcBef>
                          <a:spcPts val="0"/>
                        </a:spcBef>
                        <a:spcAft>
                          <a:spcPts val="0"/>
                        </a:spcAft>
                      </a:pPr>
                      <a:r>
                        <a:rPr lang="vi-VN" sz="1600" b="1">
                          <a:effectLst/>
                          <a:latin typeface="Calibri" panose="020F0502020204030204" pitchFamily="34" charset="0"/>
                          <a:ea typeface="Calibri" panose="020F0502020204030204" pitchFamily="34" charset="0"/>
                          <a:cs typeface="Calibri" panose="020F0502020204030204" pitchFamily="34" charset="0"/>
                        </a:rPr>
                        <a:t>Abu Dhabi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Abu Dhabi Investment Authority</a:t>
                      </a:r>
                      <a:endParaRPr lang="en-US" sz="1600" dirty="0">
                        <a:effectLst/>
                        <a:latin typeface="+mn-lt"/>
                        <a:ea typeface="Calibri" panose="020F0502020204030204" pitchFamily="34" charset="0"/>
                        <a:cs typeface="Times New Roman" panose="02020603050405020304" pitchFamily="18" charset="0"/>
                      </a:endParaRPr>
                    </a:p>
                  </a:txBody>
                  <a:tcPr marL="48116" marR="48116" marT="0" marB="0"/>
                </a:tc>
                <a:tc>
                  <a:txBody>
                    <a:bodyPr/>
                    <a:lstStyle/>
                    <a:p>
                      <a:pPr marL="0" marR="0" algn="r">
                        <a:lnSpc>
                          <a:spcPct val="107000"/>
                        </a:lnSpc>
                        <a:spcBef>
                          <a:spcPts val="0"/>
                        </a:spcBef>
                        <a:spcAft>
                          <a:spcPts val="0"/>
                        </a:spcAft>
                      </a:pPr>
                      <a:r>
                        <a:rPr lang="vi-VN" sz="1600" b="0" dirty="0">
                          <a:effectLst/>
                          <a:latin typeface="Calibri" panose="020F0502020204030204" pitchFamily="34" charset="0"/>
                          <a:ea typeface="Calibri" panose="020F0502020204030204" pitchFamily="34" charset="0"/>
                          <a:cs typeface="Calibri" panose="020F0502020204030204" pitchFamily="34" charset="0"/>
                        </a:rPr>
                        <a:t>649,2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33627886"/>
                  </a:ext>
                </a:extLst>
              </a:tr>
              <a:tr h="483929">
                <a:tc>
                  <a:txBody>
                    <a:bodyPr/>
                    <a:lstStyle/>
                    <a:p>
                      <a:pPr marL="0" marR="0" algn="just">
                        <a:lnSpc>
                          <a:spcPct val="107000"/>
                        </a:lnSpc>
                        <a:spcBef>
                          <a:spcPts val="0"/>
                        </a:spcBef>
                        <a:spcAft>
                          <a:spcPts val="0"/>
                        </a:spcAft>
                      </a:pPr>
                      <a:r>
                        <a:rPr lang="vi-VN" sz="1600" b="1">
                          <a:effectLst/>
                          <a:latin typeface="Calibri" panose="020F0502020204030204" pitchFamily="34" charset="0"/>
                          <a:ea typeface="Calibri" panose="020F0502020204030204" pitchFamily="34" charset="0"/>
                          <a:cs typeface="Calibri" panose="020F0502020204030204" pitchFamily="34" charset="0"/>
                        </a:rPr>
                        <a:t>Hồng Kông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Hong Kong Monetary Authority Investment Portfolio</a:t>
                      </a:r>
                      <a:endParaRPr lang="en-US" sz="1600" dirty="0">
                        <a:effectLst/>
                        <a:latin typeface="+mn-lt"/>
                        <a:ea typeface="Calibri" panose="020F0502020204030204" pitchFamily="34" charset="0"/>
                        <a:cs typeface="Times New Roman" panose="02020603050405020304" pitchFamily="18" charset="0"/>
                      </a:endParaRPr>
                    </a:p>
                  </a:txBody>
                  <a:tcPr marL="48116" marR="48116" marT="0" marB="0"/>
                </a:tc>
                <a:tc>
                  <a:txBody>
                    <a:bodyPr/>
                    <a:lstStyle/>
                    <a:p>
                      <a:pPr marL="0" marR="0" algn="r">
                        <a:lnSpc>
                          <a:spcPct val="107000"/>
                        </a:lnSpc>
                        <a:spcBef>
                          <a:spcPts val="0"/>
                        </a:spcBef>
                        <a:spcAft>
                          <a:spcPts val="0"/>
                        </a:spcAft>
                      </a:pPr>
                      <a:r>
                        <a:rPr lang="vi-VN" sz="1600" b="0">
                          <a:effectLst/>
                          <a:latin typeface="Calibri" panose="020F0502020204030204" pitchFamily="34" charset="0"/>
                          <a:ea typeface="Calibri" panose="020F0502020204030204" pitchFamily="34" charset="0"/>
                          <a:cs typeface="Calibri" panose="020F0502020204030204" pitchFamily="34" charset="0"/>
                        </a:rPr>
                        <a:t>580,5</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82382148"/>
                  </a:ext>
                </a:extLst>
              </a:tr>
              <a:tr h="343501">
                <a:tc>
                  <a:txBody>
                    <a:bodyPr/>
                    <a:lstStyle/>
                    <a:p>
                      <a:pPr marL="0" marR="0" algn="just">
                        <a:lnSpc>
                          <a:spcPct val="107000"/>
                        </a:lnSpc>
                        <a:spcBef>
                          <a:spcPts val="0"/>
                        </a:spcBef>
                        <a:spcAft>
                          <a:spcPts val="0"/>
                        </a:spcAft>
                      </a:pPr>
                      <a:r>
                        <a:rPr lang="vi-VN" sz="1600" b="1" dirty="0">
                          <a:effectLst/>
                          <a:latin typeface="Calibri" panose="020F0502020204030204" pitchFamily="34" charset="0"/>
                          <a:ea typeface="Calibri" panose="020F0502020204030204" pitchFamily="34" charset="0"/>
                          <a:cs typeface="Calibri" panose="020F0502020204030204" pitchFamily="34" charset="0"/>
                        </a:rPr>
                        <a:t>Singapore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Temasek Holdings</a:t>
                      </a:r>
                      <a:endParaRPr lang="en-US" sz="1600" dirty="0">
                        <a:effectLst/>
                        <a:latin typeface="+mn-lt"/>
                        <a:ea typeface="Calibri" panose="020F0502020204030204" pitchFamily="34" charset="0"/>
                        <a:cs typeface="Times New Roman" panose="02020603050405020304" pitchFamily="18" charset="0"/>
                      </a:endParaRPr>
                    </a:p>
                  </a:txBody>
                  <a:tcPr marL="48116" marR="48116" marT="0" marB="0"/>
                </a:tc>
                <a:tc>
                  <a:txBody>
                    <a:bodyPr/>
                    <a:lstStyle/>
                    <a:p>
                      <a:pPr marL="0" marR="0" algn="r">
                        <a:lnSpc>
                          <a:spcPct val="107000"/>
                        </a:lnSpc>
                        <a:spcBef>
                          <a:spcPts val="0"/>
                        </a:spcBef>
                        <a:spcAft>
                          <a:spcPts val="0"/>
                        </a:spcAft>
                      </a:pPr>
                      <a:r>
                        <a:rPr lang="vi-VN" sz="1600" b="0" dirty="0">
                          <a:effectLst/>
                          <a:latin typeface="Calibri" panose="020F0502020204030204" pitchFamily="34" charset="0"/>
                          <a:ea typeface="Calibri" panose="020F0502020204030204" pitchFamily="34" charset="0"/>
                          <a:cs typeface="Calibri" panose="020F0502020204030204" pitchFamily="34" charset="0"/>
                        </a:rPr>
                        <a:t>484,4</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48193337"/>
                  </a:ext>
                </a:extLst>
              </a:tr>
              <a:tr h="343501">
                <a:tc>
                  <a:txBody>
                    <a:bodyPr/>
                    <a:lstStyle/>
                    <a:p>
                      <a:pPr marL="0" marR="0" algn="just">
                        <a:lnSpc>
                          <a:spcPct val="107000"/>
                        </a:lnSpc>
                        <a:spcBef>
                          <a:spcPts val="0"/>
                        </a:spcBef>
                        <a:spcAft>
                          <a:spcPts val="0"/>
                        </a:spcAft>
                      </a:pPr>
                      <a:r>
                        <a:rPr lang="vi-VN" sz="1600" b="1">
                          <a:effectLst/>
                          <a:latin typeface="Calibri" panose="020F0502020204030204" pitchFamily="34" charset="0"/>
                          <a:ea typeface="Calibri" panose="020F0502020204030204" pitchFamily="34" charset="0"/>
                          <a:cs typeface="Calibri" panose="020F0502020204030204" pitchFamily="34" charset="0"/>
                        </a:rPr>
                        <a:t>Singapore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GIC Private Limited</a:t>
                      </a:r>
                      <a:endParaRPr lang="en-US" sz="1600" dirty="0">
                        <a:effectLst/>
                        <a:latin typeface="+mn-lt"/>
                        <a:ea typeface="Calibri" panose="020F0502020204030204" pitchFamily="34" charset="0"/>
                        <a:cs typeface="Times New Roman" panose="02020603050405020304" pitchFamily="18" charset="0"/>
                      </a:endParaRPr>
                    </a:p>
                  </a:txBody>
                  <a:tcPr marL="48116" marR="48116" marT="0" marB="0"/>
                </a:tc>
                <a:tc>
                  <a:txBody>
                    <a:bodyPr/>
                    <a:lstStyle/>
                    <a:p>
                      <a:pPr marL="0" marR="0" algn="r">
                        <a:lnSpc>
                          <a:spcPct val="107000"/>
                        </a:lnSpc>
                        <a:spcBef>
                          <a:spcPts val="0"/>
                        </a:spcBef>
                        <a:spcAft>
                          <a:spcPts val="0"/>
                        </a:spcAft>
                      </a:pPr>
                      <a:r>
                        <a:rPr lang="vi-VN" sz="1600" b="0" dirty="0">
                          <a:effectLst/>
                          <a:latin typeface="Calibri" panose="020F0502020204030204" pitchFamily="34" charset="0"/>
                          <a:ea typeface="Calibri" panose="020F0502020204030204" pitchFamily="34" charset="0"/>
                          <a:cs typeface="Calibri" panose="020F0502020204030204" pitchFamily="34" charset="0"/>
                        </a:rPr>
                        <a:t>453,2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9407463"/>
                  </a:ext>
                </a:extLst>
              </a:tr>
              <a:tr h="343501">
                <a:tc>
                  <a:txBody>
                    <a:bodyPr/>
                    <a:lstStyle/>
                    <a:p>
                      <a:pPr marL="0" marR="0" algn="just">
                        <a:lnSpc>
                          <a:spcPct val="107000"/>
                        </a:lnSpc>
                        <a:spcBef>
                          <a:spcPts val="0"/>
                        </a:spcBef>
                        <a:spcAft>
                          <a:spcPts val="0"/>
                        </a:spcAft>
                      </a:pPr>
                      <a:r>
                        <a:rPr lang="vi-VN" sz="1600" b="1">
                          <a:effectLst/>
                          <a:latin typeface="Calibri" panose="020F0502020204030204" pitchFamily="34" charset="0"/>
                          <a:ea typeface="Calibri" panose="020F0502020204030204" pitchFamily="34" charset="0"/>
                          <a:cs typeface="Calibri" panose="020F0502020204030204" pitchFamily="34" charset="0"/>
                        </a:rPr>
                        <a:t>Saudi Arabia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Public Investment Fund</a:t>
                      </a:r>
                      <a:endParaRPr lang="en-US" sz="1600" dirty="0">
                        <a:effectLst/>
                        <a:latin typeface="+mn-lt"/>
                        <a:ea typeface="Calibri" panose="020F0502020204030204" pitchFamily="34" charset="0"/>
                        <a:cs typeface="Times New Roman" panose="02020603050405020304" pitchFamily="18" charset="0"/>
                      </a:endParaRPr>
                    </a:p>
                  </a:txBody>
                  <a:tcPr marL="48116" marR="48116" marT="0" marB="0"/>
                </a:tc>
                <a:tc>
                  <a:txBody>
                    <a:bodyPr/>
                    <a:lstStyle/>
                    <a:p>
                      <a:pPr marL="0" marR="0" algn="r">
                        <a:lnSpc>
                          <a:spcPct val="107000"/>
                        </a:lnSpc>
                        <a:spcBef>
                          <a:spcPts val="0"/>
                        </a:spcBef>
                        <a:spcAft>
                          <a:spcPts val="0"/>
                        </a:spcAft>
                      </a:pPr>
                      <a:r>
                        <a:rPr lang="vi-VN" sz="1600" b="0" dirty="0">
                          <a:effectLst/>
                          <a:latin typeface="Calibri" panose="020F0502020204030204" pitchFamily="34" charset="0"/>
                          <a:ea typeface="Calibri" panose="020F0502020204030204" pitchFamily="34" charset="0"/>
                          <a:cs typeface="Calibri" panose="020F0502020204030204" pitchFamily="34" charset="0"/>
                        </a:rPr>
                        <a:t>430,0</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01913751"/>
                  </a:ext>
                </a:extLst>
              </a:tr>
              <a:tr h="483929">
                <a:tc>
                  <a:txBody>
                    <a:bodyPr/>
                    <a:lstStyle/>
                    <a:p>
                      <a:pPr marL="0" marR="0" algn="just">
                        <a:lnSpc>
                          <a:spcPct val="107000"/>
                        </a:lnSpc>
                        <a:spcBef>
                          <a:spcPts val="0"/>
                        </a:spcBef>
                        <a:spcAft>
                          <a:spcPts val="0"/>
                        </a:spcAft>
                      </a:pPr>
                      <a:r>
                        <a:rPr lang="vi-VN" sz="1600" b="1">
                          <a:effectLst/>
                          <a:latin typeface="Calibri" panose="020F0502020204030204" pitchFamily="34" charset="0"/>
                          <a:ea typeface="Calibri" panose="020F0502020204030204" pitchFamily="34" charset="0"/>
                          <a:cs typeface="Calibri" panose="020F0502020204030204" pitchFamily="34" charset="0"/>
                        </a:rPr>
                        <a:t>Trung Quốc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National Council for Social Security Fund</a:t>
                      </a:r>
                      <a:endParaRPr lang="en-US" sz="1600" dirty="0">
                        <a:effectLst/>
                        <a:latin typeface="+mn-lt"/>
                        <a:ea typeface="Calibri" panose="020F0502020204030204" pitchFamily="34" charset="0"/>
                        <a:cs typeface="Times New Roman" panose="02020603050405020304" pitchFamily="18" charset="0"/>
                      </a:endParaRPr>
                    </a:p>
                  </a:txBody>
                  <a:tcPr marL="48116" marR="48116" marT="0" marB="0"/>
                </a:tc>
                <a:tc>
                  <a:txBody>
                    <a:bodyPr/>
                    <a:lstStyle/>
                    <a:p>
                      <a:pPr marL="0" marR="0" algn="r">
                        <a:lnSpc>
                          <a:spcPct val="107000"/>
                        </a:lnSpc>
                        <a:spcBef>
                          <a:spcPts val="0"/>
                        </a:spcBef>
                        <a:spcAft>
                          <a:spcPts val="0"/>
                        </a:spcAft>
                      </a:pPr>
                      <a:r>
                        <a:rPr lang="vi-VN" sz="1600" b="0" dirty="0">
                          <a:effectLst/>
                          <a:latin typeface="Calibri" panose="020F0502020204030204" pitchFamily="34" charset="0"/>
                          <a:ea typeface="Calibri" panose="020F0502020204030204" pitchFamily="34" charset="0"/>
                          <a:cs typeface="Calibri" panose="020F0502020204030204" pitchFamily="34" charset="0"/>
                        </a:rPr>
                        <a:t>372,1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34415041"/>
                  </a:ext>
                </a:extLst>
              </a:tr>
              <a:tr h="343501">
                <a:tc>
                  <a:txBody>
                    <a:bodyPr/>
                    <a:lstStyle/>
                    <a:p>
                      <a:pPr marL="0" marR="0" algn="just">
                        <a:lnSpc>
                          <a:spcPct val="107000"/>
                        </a:lnSpc>
                        <a:spcBef>
                          <a:spcPts val="0"/>
                        </a:spcBef>
                        <a:spcAft>
                          <a:spcPts val="0"/>
                        </a:spcAft>
                      </a:pPr>
                      <a:r>
                        <a:rPr lang="vi-VN" sz="1600" b="1">
                          <a:effectLst/>
                          <a:latin typeface="Calibri" panose="020F0502020204030204" pitchFamily="34" charset="0"/>
                          <a:ea typeface="Calibri" panose="020F0502020204030204" pitchFamily="34" charset="0"/>
                          <a:cs typeface="Calibri" panose="020F0502020204030204" pitchFamily="34" charset="0"/>
                        </a:rPr>
                        <a:t>Dubai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Investment Corporation of Dubai</a:t>
                      </a:r>
                      <a:endParaRPr lang="en-US" sz="1600" dirty="0">
                        <a:effectLst/>
                        <a:latin typeface="+mn-lt"/>
                        <a:ea typeface="Calibri" panose="020F0502020204030204" pitchFamily="34" charset="0"/>
                        <a:cs typeface="Times New Roman" panose="02020603050405020304" pitchFamily="18" charset="0"/>
                      </a:endParaRPr>
                    </a:p>
                  </a:txBody>
                  <a:tcPr marL="48116" marR="48116" marT="0" marB="0"/>
                </a:tc>
                <a:tc>
                  <a:txBody>
                    <a:bodyPr/>
                    <a:lstStyle/>
                    <a:p>
                      <a:pPr marL="0" marR="0" algn="r">
                        <a:lnSpc>
                          <a:spcPct val="107000"/>
                        </a:lnSpc>
                        <a:spcBef>
                          <a:spcPts val="0"/>
                        </a:spcBef>
                        <a:spcAft>
                          <a:spcPts val="0"/>
                        </a:spcAft>
                      </a:pPr>
                      <a:r>
                        <a:rPr lang="vi-VN" sz="1600" b="0" dirty="0">
                          <a:effectLst/>
                          <a:latin typeface="Calibri" panose="020F0502020204030204" pitchFamily="34" charset="0"/>
                          <a:ea typeface="Calibri" panose="020F0502020204030204" pitchFamily="34" charset="0"/>
                          <a:cs typeface="Calibri" panose="020F0502020204030204" pitchFamily="34" charset="0"/>
                        </a:rPr>
                        <a:t>302,3</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92304462"/>
                  </a:ext>
                </a:extLst>
              </a:tr>
              <a:tr h="343501">
                <a:tc>
                  <a:txBody>
                    <a:bodyPr/>
                    <a:lstStyle/>
                    <a:p>
                      <a:pPr marL="0" marR="0" algn="just">
                        <a:lnSpc>
                          <a:spcPct val="107000"/>
                        </a:lnSpc>
                        <a:spcBef>
                          <a:spcPts val="0"/>
                        </a:spcBef>
                        <a:spcAft>
                          <a:spcPts val="0"/>
                        </a:spcAft>
                      </a:pPr>
                      <a:r>
                        <a:rPr lang="vi-VN" sz="1600" b="1" dirty="0">
                          <a:effectLst/>
                          <a:latin typeface="Calibri" panose="020F0502020204030204" pitchFamily="34" charset="0"/>
                          <a:ea typeface="Calibri" panose="020F0502020204030204" pitchFamily="34" charset="0"/>
                          <a:cs typeface="Calibri" panose="020F0502020204030204" pitchFamily="34" charset="0"/>
                        </a:rPr>
                        <a:t>Tổng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600" dirty="0">
                        <a:effectLst/>
                        <a:latin typeface="+mn-lt"/>
                        <a:cs typeface="Times New Roman" panose="02020603050405020304" pitchFamily="18" charset="0"/>
                      </a:endParaRPr>
                    </a:p>
                  </a:txBody>
                  <a:tcPr marL="48116" marR="48116" marT="0" marB="0"/>
                </a:tc>
                <a:tc>
                  <a:txBody>
                    <a:bodyPr/>
                    <a:lstStyle/>
                    <a:p>
                      <a:pPr marL="0" marR="0" algn="r">
                        <a:lnSpc>
                          <a:spcPct val="107000"/>
                        </a:lnSpc>
                        <a:spcBef>
                          <a:spcPts val="0"/>
                        </a:spcBef>
                        <a:spcAft>
                          <a:spcPts val="0"/>
                        </a:spcAft>
                      </a:pPr>
                      <a:r>
                        <a:rPr lang="vi-VN" sz="1600" b="1" dirty="0">
                          <a:effectLst/>
                          <a:latin typeface="Calibri" panose="020F0502020204030204" pitchFamily="34" charset="0"/>
                          <a:ea typeface="Calibri" panose="020F0502020204030204" pitchFamily="34" charset="0"/>
                          <a:cs typeface="Calibri" panose="020F0502020204030204" pitchFamily="34" charset="0"/>
                        </a:rPr>
                        <a:t>6.299,8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68553720"/>
                  </a:ext>
                </a:extLst>
              </a:tr>
            </a:tbl>
          </a:graphicData>
        </a:graphic>
      </p:graphicFrame>
      <p:sp>
        <p:nvSpPr>
          <p:cNvPr id="5" name="Content Placeholder 2">
            <a:extLst>
              <a:ext uri="{FF2B5EF4-FFF2-40B4-BE49-F238E27FC236}">
                <a16:creationId xmlns:a16="http://schemas.microsoft.com/office/drawing/2014/main" xmlns="" id="{58E3708A-C3BB-4974-88E4-8315D0CDEDCC}"/>
              </a:ext>
            </a:extLst>
          </p:cNvPr>
          <p:cNvSpPr txBox="1">
            <a:spLocks/>
          </p:cNvSpPr>
          <p:nvPr/>
        </p:nvSpPr>
        <p:spPr>
          <a:xfrm>
            <a:off x="5992427" y="1253331"/>
            <a:ext cx="58148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Ban </a:t>
            </a:r>
            <a:r>
              <a:rPr lang="en-US" sz="2400" dirty="0" err="1"/>
              <a:t>đầu</a:t>
            </a:r>
            <a:r>
              <a:rPr lang="en-US" sz="2400" dirty="0"/>
              <a:t> </a:t>
            </a:r>
            <a:r>
              <a:rPr lang="en-US" sz="2400" dirty="0" err="1"/>
              <a:t>được</a:t>
            </a:r>
            <a:r>
              <a:rPr lang="en-US" sz="2400" dirty="0"/>
              <a:t> </a:t>
            </a:r>
            <a:r>
              <a:rPr lang="en-US" sz="2400" dirty="0" err="1"/>
              <a:t>sử</a:t>
            </a:r>
            <a:r>
              <a:rPr lang="en-US" sz="2400" dirty="0"/>
              <a:t> </a:t>
            </a:r>
            <a:r>
              <a:rPr lang="en-US" sz="2400" dirty="0" err="1"/>
              <a:t>dụng</a:t>
            </a:r>
            <a:r>
              <a:rPr lang="en-US" sz="2400" dirty="0"/>
              <a:t> </a:t>
            </a:r>
            <a:r>
              <a:rPr lang="en-US" sz="2400" dirty="0" err="1"/>
              <a:t>bởi</a:t>
            </a:r>
            <a:r>
              <a:rPr lang="en-US" sz="2400" dirty="0"/>
              <a:t> </a:t>
            </a:r>
            <a:r>
              <a:rPr lang="en-US" sz="2400" dirty="0" err="1"/>
              <a:t>các</a:t>
            </a:r>
            <a:r>
              <a:rPr lang="en-US" sz="2400" dirty="0"/>
              <a:t> </a:t>
            </a:r>
            <a:r>
              <a:rPr lang="en-US" sz="2400" dirty="0" err="1"/>
              <a:t>nước</a:t>
            </a:r>
            <a:r>
              <a:rPr lang="en-US" sz="2400" dirty="0"/>
              <a:t> </a:t>
            </a:r>
            <a:r>
              <a:rPr lang="en-US" sz="2400" dirty="0" err="1"/>
              <a:t>giàu</a:t>
            </a:r>
            <a:r>
              <a:rPr lang="en-US" sz="2400" dirty="0"/>
              <a:t> </a:t>
            </a:r>
            <a:r>
              <a:rPr lang="en-US" sz="2400" dirty="0" err="1"/>
              <a:t>tài</a:t>
            </a:r>
            <a:r>
              <a:rPr lang="en-US" sz="2400" dirty="0"/>
              <a:t> </a:t>
            </a:r>
            <a:r>
              <a:rPr lang="en-US" sz="2400" dirty="0" err="1"/>
              <a:t>nguyên</a:t>
            </a:r>
            <a:r>
              <a:rPr lang="en-US" sz="2400" dirty="0"/>
              <a:t>, SWFs </a:t>
            </a:r>
            <a:r>
              <a:rPr lang="en-US" sz="2400" dirty="0" err="1"/>
              <a:t>trở</a:t>
            </a:r>
            <a:r>
              <a:rPr lang="en-US" sz="2400" dirty="0"/>
              <a:t> </a:t>
            </a:r>
            <a:r>
              <a:rPr lang="en-US" sz="2400" dirty="0" err="1"/>
              <a:t>nên</a:t>
            </a:r>
            <a:r>
              <a:rPr lang="en-US" sz="2400" dirty="0"/>
              <a:t> </a:t>
            </a:r>
            <a:r>
              <a:rPr lang="en-US" sz="2400" dirty="0" err="1"/>
              <a:t>phổ</a:t>
            </a:r>
            <a:r>
              <a:rPr lang="en-US" sz="2400" dirty="0"/>
              <a:t> </a:t>
            </a:r>
            <a:r>
              <a:rPr lang="en-US" sz="2400" dirty="0" err="1"/>
              <a:t>biến</a:t>
            </a:r>
            <a:r>
              <a:rPr lang="en-US" sz="2400" dirty="0"/>
              <a:t> </a:t>
            </a:r>
            <a:r>
              <a:rPr lang="en-US" sz="2400" dirty="0" err="1"/>
              <a:t>với</a:t>
            </a:r>
            <a:r>
              <a:rPr lang="en-US" sz="2400" dirty="0"/>
              <a:t> </a:t>
            </a:r>
            <a:r>
              <a:rPr lang="en-US" sz="2400" dirty="0" err="1"/>
              <a:t>các</a:t>
            </a:r>
            <a:r>
              <a:rPr lang="en-US" sz="2400" dirty="0"/>
              <a:t> </a:t>
            </a:r>
            <a:r>
              <a:rPr lang="en-US" sz="2400" dirty="0" err="1"/>
              <a:t>nhà</a:t>
            </a:r>
            <a:r>
              <a:rPr lang="en-US" sz="2400" dirty="0"/>
              <a:t> </a:t>
            </a:r>
            <a:r>
              <a:rPr lang="en-US" sz="2400" dirty="0" err="1"/>
              <a:t>sản</a:t>
            </a:r>
            <a:r>
              <a:rPr lang="en-US" sz="2400" dirty="0"/>
              <a:t> </a:t>
            </a:r>
            <a:r>
              <a:rPr lang="en-US" sz="2400" dirty="0" err="1"/>
              <a:t>xuất</a:t>
            </a:r>
            <a:r>
              <a:rPr lang="en-US" sz="2400" dirty="0"/>
              <a:t> </a:t>
            </a:r>
            <a:r>
              <a:rPr lang="en-US" sz="2400" dirty="0" err="1"/>
              <a:t>và</a:t>
            </a:r>
            <a:r>
              <a:rPr lang="en-US" sz="2400" dirty="0"/>
              <a:t> </a:t>
            </a:r>
            <a:r>
              <a:rPr lang="en-US" sz="2400" dirty="0" err="1"/>
              <a:t>xuất</a:t>
            </a:r>
            <a:r>
              <a:rPr lang="en-US" sz="2400" dirty="0"/>
              <a:t> </a:t>
            </a:r>
            <a:r>
              <a:rPr lang="en-US" sz="2400" dirty="0" err="1"/>
              <a:t>khẩu</a:t>
            </a:r>
            <a:r>
              <a:rPr lang="en-US" sz="2400" dirty="0"/>
              <a:t> ở </a:t>
            </a:r>
            <a:r>
              <a:rPr lang="en-US" sz="2400" dirty="0" err="1"/>
              <a:t>châu</a:t>
            </a:r>
            <a:r>
              <a:rPr lang="en-US" sz="2400" dirty="0"/>
              <a:t> Á.</a:t>
            </a:r>
          </a:p>
          <a:p>
            <a:r>
              <a:rPr lang="en-US" sz="2400" dirty="0"/>
              <a:t>SWFs </a:t>
            </a:r>
            <a:r>
              <a:rPr lang="en-US" sz="2400" dirty="0" err="1"/>
              <a:t>đầu</a:t>
            </a:r>
            <a:r>
              <a:rPr lang="en-US" sz="2400" dirty="0"/>
              <a:t> </a:t>
            </a:r>
            <a:r>
              <a:rPr lang="en-US" sz="2400" dirty="0" err="1"/>
              <a:t>tư</a:t>
            </a:r>
            <a:r>
              <a:rPr lang="en-US" sz="2400" dirty="0"/>
              <a:t> </a:t>
            </a:r>
            <a:r>
              <a:rPr lang="en-US" sz="2400" dirty="0" err="1"/>
              <a:t>để</a:t>
            </a:r>
            <a:r>
              <a:rPr lang="en-US" sz="2400" dirty="0"/>
              <a:t> </a:t>
            </a:r>
            <a:r>
              <a:rPr lang="en-US" sz="2400" dirty="0" err="1"/>
              <a:t>có</a:t>
            </a:r>
            <a:r>
              <a:rPr lang="en-US" sz="2400" dirty="0"/>
              <a:t> </a:t>
            </a:r>
            <a:r>
              <a:rPr lang="en-US" sz="2400" dirty="0" err="1"/>
              <a:t>lợi</a:t>
            </a:r>
            <a:r>
              <a:rPr lang="en-US" sz="2400" dirty="0"/>
              <a:t> </a:t>
            </a:r>
            <a:r>
              <a:rPr lang="en-US" sz="2400" dirty="0" err="1"/>
              <a:t>nhuận</a:t>
            </a:r>
            <a:r>
              <a:rPr lang="en-US" sz="2400" dirty="0"/>
              <a:t> </a:t>
            </a:r>
            <a:r>
              <a:rPr lang="en-US" sz="2400" dirty="0" err="1"/>
              <a:t>nhằm</a:t>
            </a:r>
            <a:r>
              <a:rPr lang="en-US" sz="2400" dirty="0"/>
              <a:t> </a:t>
            </a:r>
            <a:r>
              <a:rPr lang="en-US" sz="2400" dirty="0" err="1"/>
              <a:t>duy</a:t>
            </a:r>
            <a:r>
              <a:rPr lang="en-US" sz="2400" dirty="0"/>
              <a:t> </a:t>
            </a:r>
            <a:r>
              <a:rPr lang="en-US" sz="2400" dirty="0" err="1"/>
              <a:t>trì</a:t>
            </a:r>
            <a:r>
              <a:rPr lang="en-US" sz="2400" dirty="0"/>
              <a:t> </a:t>
            </a:r>
            <a:r>
              <a:rPr lang="en-US" sz="2400" dirty="0" err="1"/>
              <a:t>giá</a:t>
            </a:r>
            <a:r>
              <a:rPr lang="en-US" sz="2400" dirty="0"/>
              <a:t> </a:t>
            </a:r>
            <a:r>
              <a:rPr lang="en-US" sz="2400" dirty="0" err="1"/>
              <a:t>trị</a:t>
            </a:r>
            <a:r>
              <a:rPr lang="en-US" sz="2400" dirty="0"/>
              <a:t> </a:t>
            </a:r>
            <a:r>
              <a:rPr lang="en-US" sz="2400" dirty="0" err="1"/>
              <a:t>vốn</a:t>
            </a:r>
            <a:r>
              <a:rPr lang="en-US" sz="2400" dirty="0"/>
              <a:t>.</a:t>
            </a:r>
          </a:p>
          <a:p>
            <a:r>
              <a:rPr lang="en-US" sz="2400" dirty="0" err="1"/>
              <a:t>Ví</a:t>
            </a:r>
            <a:r>
              <a:rPr lang="en-US" sz="2400" dirty="0"/>
              <a:t> </a:t>
            </a:r>
            <a:r>
              <a:rPr lang="en-US" sz="2400" dirty="0" err="1"/>
              <a:t>dụ</a:t>
            </a:r>
            <a:r>
              <a:rPr lang="en-US" sz="2400" dirty="0"/>
              <a:t>, </a:t>
            </a:r>
            <a:r>
              <a:rPr lang="en-US" sz="2400" dirty="0" err="1"/>
              <a:t>bảo</a:t>
            </a:r>
            <a:r>
              <a:rPr lang="en-US" sz="2400" dirty="0"/>
              <a:t> </a:t>
            </a:r>
            <a:r>
              <a:rPr lang="en-US" sz="2400" dirty="0" err="1"/>
              <a:t>toàn</a:t>
            </a:r>
            <a:r>
              <a:rPr lang="en-US" sz="2400" dirty="0"/>
              <a:t> </a:t>
            </a:r>
            <a:r>
              <a:rPr lang="en-US" sz="2400" dirty="0" err="1"/>
              <a:t>giá</a:t>
            </a:r>
            <a:r>
              <a:rPr lang="en-US" sz="2400" dirty="0"/>
              <a:t> </a:t>
            </a:r>
            <a:r>
              <a:rPr lang="en-US" sz="2400" dirty="0" err="1"/>
              <a:t>trị</a:t>
            </a:r>
            <a:r>
              <a:rPr lang="en-US" sz="2400" dirty="0"/>
              <a:t> </a:t>
            </a:r>
            <a:r>
              <a:rPr lang="en-US" sz="2400" dirty="0" err="1"/>
              <a:t>cho</a:t>
            </a:r>
            <a:r>
              <a:rPr lang="en-US" sz="2400" dirty="0"/>
              <a:t> </a:t>
            </a:r>
            <a:r>
              <a:rPr lang="en-US" sz="2400" dirty="0" err="1"/>
              <a:t>việc</a:t>
            </a:r>
            <a:r>
              <a:rPr lang="en-US" sz="2400" dirty="0"/>
              <a:t> </a:t>
            </a:r>
            <a:r>
              <a:rPr lang="en-US" sz="2400" dirty="0" err="1"/>
              <a:t>sử</a:t>
            </a:r>
            <a:r>
              <a:rPr lang="en-US" sz="2400" dirty="0"/>
              <a:t> </a:t>
            </a:r>
            <a:r>
              <a:rPr lang="en-US" sz="2400" dirty="0" err="1"/>
              <a:t>dụng</a:t>
            </a:r>
            <a:r>
              <a:rPr lang="en-US" sz="2400" dirty="0"/>
              <a:t> </a:t>
            </a:r>
            <a:r>
              <a:rPr lang="en-US" sz="2400" dirty="0" err="1"/>
              <a:t>dầu</a:t>
            </a:r>
            <a:r>
              <a:rPr lang="en-US" sz="2400" dirty="0"/>
              <a:t> </a:t>
            </a:r>
            <a:r>
              <a:rPr lang="en-US" sz="2400" dirty="0" err="1"/>
              <a:t>cho</a:t>
            </a:r>
            <a:r>
              <a:rPr lang="en-US" sz="2400" dirty="0"/>
              <a:t> </a:t>
            </a:r>
            <a:r>
              <a:rPr lang="en-US" sz="2400" dirty="0" err="1"/>
              <a:t>các</a:t>
            </a:r>
            <a:r>
              <a:rPr lang="en-US" sz="2400" dirty="0"/>
              <a:t> </a:t>
            </a:r>
            <a:r>
              <a:rPr lang="en-US" sz="2400" dirty="0" err="1"/>
              <a:t>thế</a:t>
            </a:r>
            <a:r>
              <a:rPr lang="en-US" sz="2400" dirty="0"/>
              <a:t> </a:t>
            </a:r>
            <a:r>
              <a:rPr lang="en-US" sz="2400" dirty="0" err="1"/>
              <a:t>hệ</a:t>
            </a:r>
            <a:r>
              <a:rPr lang="en-US" sz="2400" dirty="0"/>
              <a:t> </a:t>
            </a:r>
            <a:r>
              <a:rPr lang="en-US" sz="2400" dirty="0" err="1"/>
              <a:t>tương</a:t>
            </a:r>
            <a:r>
              <a:rPr lang="en-US" sz="2400" dirty="0"/>
              <a:t> </a:t>
            </a:r>
            <a:r>
              <a:rPr lang="en-US" sz="2400" dirty="0" err="1"/>
              <a:t>lai</a:t>
            </a:r>
            <a:r>
              <a:rPr lang="en-US" sz="2400" dirty="0"/>
              <a:t>.</a:t>
            </a:r>
          </a:p>
          <a:p>
            <a:r>
              <a:rPr lang="en-US" sz="2400" dirty="0" err="1"/>
              <a:t>Thường</a:t>
            </a:r>
            <a:r>
              <a:rPr lang="en-US" sz="2400" dirty="0"/>
              <a:t> </a:t>
            </a:r>
            <a:r>
              <a:rPr lang="en-US" sz="2400" dirty="0" err="1"/>
              <a:t>đầu</a:t>
            </a:r>
            <a:r>
              <a:rPr lang="en-US" sz="2400" dirty="0"/>
              <a:t> </a:t>
            </a:r>
            <a:r>
              <a:rPr lang="en-US" sz="2400" dirty="0" err="1"/>
              <a:t>tư</a:t>
            </a:r>
            <a:r>
              <a:rPr lang="en-US" sz="2400" dirty="0"/>
              <a:t> ra </a:t>
            </a:r>
            <a:r>
              <a:rPr lang="en-US" sz="2400" dirty="0" err="1"/>
              <a:t>nước</a:t>
            </a:r>
            <a:r>
              <a:rPr lang="en-US" sz="2400" dirty="0"/>
              <a:t> </a:t>
            </a:r>
            <a:r>
              <a:rPr lang="en-US" sz="2400" dirty="0" err="1"/>
              <a:t>ngoài</a:t>
            </a:r>
            <a:r>
              <a:rPr lang="en-US" sz="2400" dirty="0"/>
              <a:t> </a:t>
            </a:r>
            <a:r>
              <a:rPr lang="en-US" sz="2400" dirty="0" err="1"/>
              <a:t>nhưng</a:t>
            </a:r>
            <a:r>
              <a:rPr lang="en-US" sz="2400" dirty="0"/>
              <a:t> </a:t>
            </a:r>
            <a:r>
              <a:rPr lang="en-US" sz="2400" dirty="0" err="1"/>
              <a:t>cũng</a:t>
            </a:r>
            <a:r>
              <a:rPr lang="en-US" sz="2400" dirty="0"/>
              <a:t> </a:t>
            </a:r>
            <a:r>
              <a:rPr lang="en-US" sz="2400" dirty="0" err="1"/>
              <a:t>đầu</a:t>
            </a:r>
            <a:r>
              <a:rPr lang="en-US" sz="2400" dirty="0"/>
              <a:t> </a:t>
            </a:r>
            <a:r>
              <a:rPr lang="en-US" sz="2400" dirty="0" err="1"/>
              <a:t>tư</a:t>
            </a:r>
            <a:r>
              <a:rPr lang="en-US" sz="2400" dirty="0"/>
              <a:t> </a:t>
            </a:r>
            <a:r>
              <a:rPr lang="en-US" sz="2400" dirty="0" err="1"/>
              <a:t>các</a:t>
            </a:r>
            <a:r>
              <a:rPr lang="en-US" sz="2400" dirty="0"/>
              <a:t> </a:t>
            </a:r>
            <a:r>
              <a:rPr lang="en-US" sz="2400" dirty="0" err="1"/>
              <a:t>dự</a:t>
            </a:r>
            <a:r>
              <a:rPr lang="en-US" sz="2400" dirty="0"/>
              <a:t> </a:t>
            </a:r>
            <a:r>
              <a:rPr lang="en-US" sz="2400" dirty="0" err="1"/>
              <a:t>án</a:t>
            </a:r>
            <a:r>
              <a:rPr lang="en-US" sz="2400" dirty="0"/>
              <a:t> </a:t>
            </a:r>
            <a:r>
              <a:rPr lang="en-US" sz="2400" dirty="0" err="1"/>
              <a:t>trong</a:t>
            </a:r>
            <a:r>
              <a:rPr lang="en-US" sz="2400" dirty="0"/>
              <a:t> </a:t>
            </a:r>
            <a:r>
              <a:rPr lang="en-US" sz="2400" dirty="0" err="1"/>
              <a:t>nước</a:t>
            </a:r>
            <a:r>
              <a:rPr lang="en-US" sz="2400" dirty="0"/>
              <a:t> </a:t>
            </a:r>
            <a:r>
              <a:rPr lang="en-US" sz="2400" dirty="0" err="1"/>
              <a:t>mà</a:t>
            </a:r>
            <a:r>
              <a:rPr lang="en-US" sz="2400" dirty="0"/>
              <a:t> </a:t>
            </a:r>
            <a:r>
              <a:rPr lang="en-US" sz="2400" dirty="0" err="1"/>
              <a:t>có</a:t>
            </a:r>
            <a:r>
              <a:rPr lang="en-US" sz="2400" dirty="0"/>
              <a:t> </a:t>
            </a:r>
            <a:r>
              <a:rPr lang="en-US" sz="2400" dirty="0" err="1"/>
              <a:t>tỷ</a:t>
            </a:r>
            <a:r>
              <a:rPr lang="en-US" sz="2400" dirty="0"/>
              <a:t> </a:t>
            </a:r>
            <a:r>
              <a:rPr lang="en-US" sz="2400" dirty="0" err="1"/>
              <a:t>suất</a:t>
            </a:r>
            <a:r>
              <a:rPr lang="en-US" sz="2400" dirty="0"/>
              <a:t> </a:t>
            </a:r>
            <a:r>
              <a:rPr lang="en-US" sz="2400" dirty="0" err="1"/>
              <a:t>lợi</a:t>
            </a:r>
            <a:r>
              <a:rPr lang="en-US" sz="2400" dirty="0"/>
              <a:t> </a:t>
            </a:r>
            <a:r>
              <a:rPr lang="en-US" sz="2400" dirty="0" err="1"/>
              <a:t>nhuận</a:t>
            </a:r>
            <a:r>
              <a:rPr lang="en-US" sz="2400" dirty="0"/>
              <a:t> </a:t>
            </a:r>
            <a:r>
              <a:rPr lang="en-US" sz="2400" dirty="0" err="1"/>
              <a:t>khá</a:t>
            </a:r>
            <a:endParaRPr lang="en-US" sz="2400" dirty="0"/>
          </a:p>
          <a:p>
            <a:endParaRPr lang="en-US" sz="2000" dirty="0"/>
          </a:p>
          <a:p>
            <a:endParaRPr lang="en-US" sz="2400" dirty="0"/>
          </a:p>
          <a:p>
            <a:pPr marL="457200" lvl="1" indent="0">
              <a:buFont typeface="Arial" panose="020B0604020202020204" pitchFamily="34" charset="0"/>
              <a:buNone/>
            </a:pPr>
            <a:endParaRPr lang="en-US" sz="2000" dirty="0"/>
          </a:p>
        </p:txBody>
      </p:sp>
      <p:sp>
        <p:nvSpPr>
          <p:cNvPr id="6" name="TextBox 5">
            <a:extLst>
              <a:ext uri="{FF2B5EF4-FFF2-40B4-BE49-F238E27FC236}">
                <a16:creationId xmlns:a16="http://schemas.microsoft.com/office/drawing/2014/main" xmlns="" id="{D0238FD6-E917-4042-9188-8DE49892DE85}"/>
              </a:ext>
            </a:extLst>
          </p:cNvPr>
          <p:cNvSpPr txBox="1"/>
          <p:nvPr/>
        </p:nvSpPr>
        <p:spPr>
          <a:xfrm>
            <a:off x="124287" y="6374167"/>
            <a:ext cx="3897297" cy="369332"/>
          </a:xfrm>
          <a:prstGeom prst="rect">
            <a:avLst/>
          </a:prstGeom>
          <a:noFill/>
        </p:spPr>
        <p:txBody>
          <a:bodyPr wrap="square" rtlCol="0">
            <a:spAutoFit/>
          </a:bodyPr>
          <a:lstStyle/>
          <a:p>
            <a:r>
              <a:rPr lang="en-US" i="1" dirty="0"/>
              <a:t>Source: SWF Institute</a:t>
            </a:r>
          </a:p>
        </p:txBody>
      </p:sp>
    </p:spTree>
    <p:extLst>
      <p:ext uri="{BB962C8B-B14F-4D97-AF65-F5344CB8AC3E}">
        <p14:creationId xmlns:p14="http://schemas.microsoft.com/office/powerpoint/2010/main" val="187949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94588-8E69-4206-917A-D7DFC1CB9441}"/>
              </a:ext>
            </a:extLst>
          </p:cNvPr>
          <p:cNvSpPr>
            <a:spLocks noGrp="1"/>
          </p:cNvSpPr>
          <p:nvPr>
            <p:ph type="title"/>
          </p:nvPr>
        </p:nvSpPr>
        <p:spPr/>
        <p:txBody>
          <a:bodyPr/>
          <a:lstStyle/>
          <a:p>
            <a:r>
              <a:rPr lang="en-US" dirty="0" err="1"/>
              <a:t>Không</a:t>
            </a:r>
            <a:r>
              <a:rPr lang="en-US" dirty="0"/>
              <a:t> </a:t>
            </a:r>
            <a:r>
              <a:rPr lang="en-US" dirty="0" err="1"/>
              <a:t>khuyến</a:t>
            </a:r>
            <a:r>
              <a:rPr lang="en-US" dirty="0"/>
              <a:t> </a:t>
            </a:r>
            <a:r>
              <a:rPr lang="en-US" dirty="0" err="1"/>
              <a:t>khích</a:t>
            </a:r>
            <a:r>
              <a:rPr lang="en-US" dirty="0"/>
              <a:t> </a:t>
            </a:r>
            <a:r>
              <a:rPr lang="en-US" dirty="0" err="1"/>
              <a:t>đầu</a:t>
            </a:r>
            <a:r>
              <a:rPr lang="en-US" dirty="0"/>
              <a:t> </a:t>
            </a:r>
            <a:r>
              <a:rPr lang="en-US" dirty="0" err="1"/>
              <a:t>cơ</a:t>
            </a:r>
            <a:endParaRPr lang="en-US" dirty="0"/>
          </a:p>
        </p:txBody>
      </p:sp>
      <p:sp>
        <p:nvSpPr>
          <p:cNvPr id="3" name="Content Placeholder 2">
            <a:extLst>
              <a:ext uri="{FF2B5EF4-FFF2-40B4-BE49-F238E27FC236}">
                <a16:creationId xmlns:a16="http://schemas.microsoft.com/office/drawing/2014/main" xmlns="" id="{1FEA65EE-93EC-430E-93B1-854CADCB5EAD}"/>
              </a:ext>
            </a:extLst>
          </p:cNvPr>
          <p:cNvSpPr>
            <a:spLocks noGrp="1"/>
          </p:cNvSpPr>
          <p:nvPr>
            <p:ph idx="1"/>
          </p:nvPr>
        </p:nvSpPr>
        <p:spPr/>
        <p:txBody>
          <a:bodyPr/>
          <a:lstStyle/>
          <a:p>
            <a:r>
              <a:rPr lang="vi-VN" dirty="0"/>
              <a:t>Giảm lãng phí và kém hiệu quả cũng quan trọng như tăng khối lượng đầu tư</a:t>
            </a:r>
            <a:r>
              <a:rPr lang="en-US" dirty="0"/>
              <a:t>.</a:t>
            </a:r>
          </a:p>
          <a:p>
            <a:r>
              <a:rPr lang="vi-VN" dirty="0"/>
              <a:t>Các bong bóng tài sản cuối cùng sẽ sụp đổ, phá hủy vốn và tăng trưởng chậm lại khi các hộ gia đình và doanh nghiệp xóa nợ</a:t>
            </a:r>
            <a:r>
              <a:rPr lang="en-US" dirty="0"/>
              <a:t>.</a:t>
            </a:r>
          </a:p>
          <a:p>
            <a:r>
              <a:rPr lang="vi-VN" dirty="0"/>
              <a:t>Cơ cấu khuyến khích cần thiết để giảm bớt sự hấp dẫn của đầu cơ vào đất đai và tài sản tài chính</a:t>
            </a:r>
            <a:endParaRPr lang="en-US" dirty="0"/>
          </a:p>
          <a:p>
            <a:pPr lvl="1"/>
            <a:r>
              <a:rPr lang="en-US" dirty="0" err="1"/>
              <a:t>Thuế</a:t>
            </a:r>
            <a:r>
              <a:rPr lang="en-US" dirty="0"/>
              <a:t> (</a:t>
            </a:r>
            <a:r>
              <a:rPr lang="en-US" dirty="0" err="1"/>
              <a:t>thuế</a:t>
            </a:r>
            <a:r>
              <a:rPr lang="en-US" dirty="0"/>
              <a:t> </a:t>
            </a:r>
            <a:r>
              <a:rPr lang="en-US" dirty="0" err="1"/>
              <a:t>tài</a:t>
            </a:r>
            <a:r>
              <a:rPr lang="en-US" dirty="0"/>
              <a:t> </a:t>
            </a:r>
            <a:r>
              <a:rPr lang="en-US" dirty="0" err="1"/>
              <a:t>sản</a:t>
            </a:r>
            <a:r>
              <a:rPr lang="en-US" dirty="0"/>
              <a:t> </a:t>
            </a:r>
            <a:r>
              <a:rPr lang="en-US" dirty="0" err="1"/>
              <a:t>và</a:t>
            </a:r>
            <a:r>
              <a:rPr lang="en-US" dirty="0"/>
              <a:t> </a:t>
            </a:r>
            <a:r>
              <a:rPr lang="en-US" dirty="0" err="1"/>
              <a:t>nhà</a:t>
            </a:r>
            <a:r>
              <a:rPr lang="en-US" dirty="0"/>
              <a:t> </a:t>
            </a:r>
            <a:r>
              <a:rPr lang="en-US" dirty="0" err="1"/>
              <a:t>cửa</a:t>
            </a:r>
            <a:r>
              <a:rPr lang="en-US" dirty="0"/>
              <a:t>)</a:t>
            </a:r>
          </a:p>
          <a:p>
            <a:pPr lvl="1"/>
            <a:r>
              <a:rPr lang="en-US" dirty="0" err="1"/>
              <a:t>Hạn</a:t>
            </a:r>
            <a:r>
              <a:rPr lang="en-US" dirty="0"/>
              <a:t> </a:t>
            </a:r>
            <a:r>
              <a:rPr lang="en-US" dirty="0" err="1"/>
              <a:t>chế</a:t>
            </a:r>
            <a:r>
              <a:rPr lang="en-US" dirty="0"/>
              <a:t> </a:t>
            </a:r>
            <a:r>
              <a:rPr lang="en-US" dirty="0" err="1"/>
              <a:t>tín</a:t>
            </a:r>
            <a:r>
              <a:rPr lang="en-US" dirty="0"/>
              <a:t> </a:t>
            </a:r>
            <a:r>
              <a:rPr lang="en-US" dirty="0" err="1"/>
              <a:t>dụng</a:t>
            </a:r>
            <a:r>
              <a:rPr lang="en-US" dirty="0"/>
              <a:t> </a:t>
            </a:r>
            <a:r>
              <a:rPr lang="en-US" dirty="0" err="1"/>
              <a:t>cho</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đầu</a:t>
            </a:r>
            <a:r>
              <a:rPr lang="en-US" dirty="0"/>
              <a:t> </a:t>
            </a:r>
            <a:r>
              <a:rPr lang="en-US" dirty="0" err="1"/>
              <a:t>cơ</a:t>
            </a:r>
            <a:endParaRPr lang="en-US" dirty="0"/>
          </a:p>
        </p:txBody>
      </p:sp>
    </p:spTree>
    <p:extLst>
      <p:ext uri="{BB962C8B-B14F-4D97-AF65-F5344CB8AC3E}">
        <p14:creationId xmlns:p14="http://schemas.microsoft.com/office/powerpoint/2010/main" val="291023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F68574-F262-4817-AACC-BB6330709766}"/>
              </a:ext>
            </a:extLst>
          </p:cNvPr>
          <p:cNvSpPr>
            <a:spLocks noGrp="1"/>
          </p:cNvSpPr>
          <p:nvPr>
            <p:ph type="title"/>
          </p:nvPr>
        </p:nvSpPr>
        <p:spPr/>
        <p:txBody>
          <a:bodyPr>
            <a:noAutofit/>
          </a:bodyPr>
          <a:lstStyle/>
          <a:p>
            <a:r>
              <a:rPr lang="en-US" sz="2800" dirty="0" err="1"/>
              <a:t>Ngắn</a:t>
            </a:r>
            <a:r>
              <a:rPr lang="en-US" sz="2800" dirty="0"/>
              <a:t> </a:t>
            </a:r>
            <a:r>
              <a:rPr lang="en-US" sz="2800" dirty="0" err="1"/>
              <a:t>hạn</a:t>
            </a:r>
            <a:r>
              <a:rPr lang="en-US" sz="2800" dirty="0"/>
              <a:t>: </a:t>
            </a:r>
            <a:r>
              <a:rPr lang="en-US" sz="2800" dirty="0" err="1"/>
              <a:t>Hỗ</a:t>
            </a:r>
            <a:r>
              <a:rPr lang="en-US" sz="2800" dirty="0"/>
              <a:t> </a:t>
            </a:r>
            <a:r>
              <a:rPr lang="en-US" sz="2800" dirty="0" err="1"/>
              <a:t>trợ</a:t>
            </a:r>
            <a:r>
              <a:rPr lang="en-US" sz="2800" dirty="0"/>
              <a:t> </a:t>
            </a:r>
            <a:r>
              <a:rPr lang="en-US" sz="2800" dirty="0" err="1"/>
              <a:t>tiêu</a:t>
            </a:r>
            <a:r>
              <a:rPr lang="en-US" sz="2800" dirty="0"/>
              <a:t> </a:t>
            </a:r>
            <a:r>
              <a:rPr lang="en-US" sz="2800" dirty="0" err="1"/>
              <a:t>dùng</a:t>
            </a:r>
            <a:r>
              <a:rPr lang="en-US" sz="2800" dirty="0"/>
              <a:t> </a:t>
            </a:r>
            <a:r>
              <a:rPr lang="en-US" sz="2800" dirty="0" err="1"/>
              <a:t>và</a:t>
            </a:r>
            <a:r>
              <a:rPr lang="en-US" sz="2800" dirty="0"/>
              <a:t> </a:t>
            </a:r>
            <a:r>
              <a:rPr lang="en-US" sz="2800" dirty="0" err="1"/>
              <a:t>tổng</a:t>
            </a:r>
            <a:r>
              <a:rPr lang="en-US" sz="2800" dirty="0"/>
              <a:t> </a:t>
            </a:r>
            <a:r>
              <a:rPr lang="en-US" sz="2800" dirty="0" err="1"/>
              <a:t>cầu</a:t>
            </a:r>
            <a:r>
              <a:rPr lang="en-US" sz="2800" dirty="0"/>
              <a:t> </a:t>
            </a:r>
            <a:r>
              <a:rPr lang="en-US" sz="2800" dirty="0" err="1"/>
              <a:t>để</a:t>
            </a:r>
            <a:r>
              <a:rPr lang="en-US" sz="2800" dirty="0"/>
              <a:t> </a:t>
            </a:r>
            <a:r>
              <a:rPr lang="en-US" sz="2800" dirty="0" err="1"/>
              <a:t>đẩy</a:t>
            </a:r>
            <a:r>
              <a:rPr lang="en-US" sz="2800" dirty="0"/>
              <a:t> </a:t>
            </a:r>
            <a:r>
              <a:rPr lang="en-US" sz="2800" dirty="0" err="1"/>
              <a:t>nhanh</a:t>
            </a:r>
            <a:r>
              <a:rPr lang="en-US" sz="2800" dirty="0"/>
              <a:t> </a:t>
            </a:r>
            <a:r>
              <a:rPr lang="en-US" sz="2800" dirty="0" err="1"/>
              <a:t>hồi</a:t>
            </a:r>
            <a:r>
              <a:rPr lang="en-US" sz="2800" dirty="0"/>
              <a:t> </a:t>
            </a:r>
            <a:r>
              <a:rPr lang="en-US" sz="2800" dirty="0" err="1"/>
              <a:t>phục</a:t>
            </a:r>
            <a:r>
              <a:rPr lang="en-US" sz="2800" dirty="0"/>
              <a:t> </a:t>
            </a:r>
            <a:r>
              <a:rPr lang="en-US" sz="2800" dirty="0" err="1"/>
              <a:t>hậu</a:t>
            </a:r>
            <a:r>
              <a:rPr lang="en-US" sz="2800" dirty="0"/>
              <a:t> Covid-19</a:t>
            </a:r>
          </a:p>
        </p:txBody>
      </p:sp>
      <p:sp>
        <p:nvSpPr>
          <p:cNvPr id="3" name="Content Placeholder 2">
            <a:extLst>
              <a:ext uri="{FF2B5EF4-FFF2-40B4-BE49-F238E27FC236}">
                <a16:creationId xmlns:a16="http://schemas.microsoft.com/office/drawing/2014/main" xmlns="" id="{1ABA7A9C-428D-463A-A7A4-DDFE92BFA05A}"/>
              </a:ext>
            </a:extLst>
          </p:cNvPr>
          <p:cNvSpPr>
            <a:spLocks noGrp="1"/>
          </p:cNvSpPr>
          <p:nvPr>
            <p:ph sz="half" idx="1"/>
          </p:nvPr>
        </p:nvSpPr>
        <p:spPr/>
        <p:txBody>
          <a:bodyPr>
            <a:normAutofit lnSpcReduction="10000"/>
          </a:bodyPr>
          <a:lstStyle/>
          <a:p>
            <a:r>
              <a:rPr lang="en-US" sz="2400" dirty="0" err="1"/>
              <a:t>Phản</a:t>
            </a:r>
            <a:r>
              <a:rPr lang="en-US" sz="2400" dirty="0"/>
              <a:t> </a:t>
            </a:r>
            <a:r>
              <a:rPr lang="en-US" sz="2400" dirty="0" err="1"/>
              <a:t>ứng</a:t>
            </a:r>
            <a:r>
              <a:rPr lang="en-US" sz="2400" dirty="0"/>
              <a:t> </a:t>
            </a:r>
            <a:r>
              <a:rPr lang="en-US" sz="2400" dirty="0" err="1"/>
              <a:t>tài</a:t>
            </a:r>
            <a:r>
              <a:rPr lang="en-US" sz="2400" dirty="0"/>
              <a:t> </a:t>
            </a:r>
            <a:r>
              <a:rPr lang="en-US" sz="2400" dirty="0" err="1"/>
              <a:t>khóa</a:t>
            </a:r>
            <a:r>
              <a:rPr lang="en-US" sz="2400" dirty="0"/>
              <a:t> </a:t>
            </a:r>
            <a:r>
              <a:rPr lang="en-US" sz="2400" dirty="0" err="1"/>
              <a:t>của</a:t>
            </a:r>
            <a:r>
              <a:rPr lang="en-US" sz="2400" dirty="0"/>
              <a:t> </a:t>
            </a:r>
            <a:r>
              <a:rPr lang="en-US" sz="2400" dirty="0" err="1"/>
              <a:t>Việt</a:t>
            </a:r>
            <a:r>
              <a:rPr lang="en-US" sz="2400" dirty="0"/>
              <a:t> Nam </a:t>
            </a:r>
            <a:r>
              <a:rPr lang="en-US" sz="2400" dirty="0" err="1"/>
              <a:t>đối</a:t>
            </a:r>
            <a:r>
              <a:rPr lang="en-US" sz="2400" dirty="0"/>
              <a:t> </a:t>
            </a:r>
            <a:r>
              <a:rPr lang="en-US" sz="2400" dirty="0" err="1"/>
              <a:t>với</a:t>
            </a:r>
            <a:r>
              <a:rPr lang="en-US" sz="2400" dirty="0"/>
              <a:t> </a:t>
            </a:r>
            <a:r>
              <a:rPr lang="en-US" sz="2400" dirty="0" err="1"/>
              <a:t>đại</a:t>
            </a:r>
            <a:r>
              <a:rPr lang="en-US" sz="2400" dirty="0"/>
              <a:t> </a:t>
            </a:r>
            <a:r>
              <a:rPr lang="en-US" sz="2400" dirty="0" err="1"/>
              <a:t>dịch</a:t>
            </a:r>
            <a:r>
              <a:rPr lang="en-US" sz="2400" dirty="0"/>
              <a:t> </a:t>
            </a:r>
            <a:r>
              <a:rPr lang="en-US" sz="2400" dirty="0" err="1"/>
              <a:t>là</a:t>
            </a:r>
            <a:r>
              <a:rPr lang="en-US" sz="2400" dirty="0"/>
              <a:t> </a:t>
            </a:r>
            <a:r>
              <a:rPr lang="en-US" sz="2400" dirty="0" err="1"/>
              <a:t>chưa</a:t>
            </a:r>
            <a:r>
              <a:rPr lang="en-US" sz="2400" dirty="0"/>
              <a:t> </a:t>
            </a:r>
            <a:r>
              <a:rPr lang="en-US" sz="2400" dirty="0" err="1"/>
              <a:t>đủ</a:t>
            </a:r>
            <a:endParaRPr lang="en-US" sz="2400" dirty="0"/>
          </a:p>
          <a:p>
            <a:r>
              <a:rPr lang="vi-VN" sz="2400" dirty="0"/>
              <a:t>Việc thu hẹp tiêu dùng tư nhân sẽ dẫn đến những thiệt hại đáng kể và tăng trưởng GDP chậm hơn mức cần thiết</a:t>
            </a:r>
            <a:r>
              <a:rPr lang="en-US" sz="2400" dirty="0"/>
              <a:t>. </a:t>
            </a:r>
          </a:p>
          <a:p>
            <a:r>
              <a:rPr lang="en-US" sz="2400" dirty="0" err="1"/>
              <a:t>Sự</a:t>
            </a:r>
            <a:r>
              <a:rPr lang="en-US" sz="2400" dirty="0"/>
              <a:t> </a:t>
            </a:r>
            <a:r>
              <a:rPr lang="en-US" sz="2400" dirty="0" err="1"/>
              <a:t>hồi</a:t>
            </a:r>
            <a:r>
              <a:rPr lang="en-US" sz="2400" dirty="0"/>
              <a:t> </a:t>
            </a:r>
            <a:r>
              <a:rPr lang="en-US" sz="2400" dirty="0" err="1"/>
              <a:t>phục</a:t>
            </a:r>
            <a:r>
              <a:rPr lang="en-US" sz="2400" dirty="0"/>
              <a:t> </a:t>
            </a:r>
            <a:r>
              <a:rPr lang="en-US" sz="2400" dirty="0" err="1"/>
              <a:t>sẽ</a:t>
            </a:r>
            <a:r>
              <a:rPr lang="en-US" sz="2400" dirty="0"/>
              <a:t> </a:t>
            </a:r>
            <a:r>
              <a:rPr lang="en-US" sz="2400" dirty="0" err="1"/>
              <a:t>chậm</a:t>
            </a:r>
            <a:r>
              <a:rPr lang="en-US" sz="2400" dirty="0"/>
              <a:t> </a:t>
            </a:r>
            <a:r>
              <a:rPr lang="en-US" sz="2400" dirty="0" err="1"/>
              <a:t>hơn</a:t>
            </a:r>
            <a:r>
              <a:rPr lang="en-US" sz="2400" dirty="0"/>
              <a:t> </a:t>
            </a:r>
            <a:r>
              <a:rPr lang="en-US" sz="2400" dirty="0" err="1"/>
              <a:t>mức</a:t>
            </a:r>
            <a:r>
              <a:rPr lang="en-US" sz="2400" dirty="0"/>
              <a:t> </a:t>
            </a:r>
            <a:r>
              <a:rPr lang="en-US" sz="2400" dirty="0" err="1"/>
              <a:t>cần</a:t>
            </a:r>
            <a:r>
              <a:rPr lang="en-US" sz="2400" dirty="0"/>
              <a:t> </a:t>
            </a:r>
            <a:r>
              <a:rPr lang="en-US" sz="2400" dirty="0" err="1"/>
              <a:t>thiết</a:t>
            </a:r>
            <a:r>
              <a:rPr lang="en-US" sz="2400" dirty="0"/>
              <a:t> </a:t>
            </a:r>
            <a:r>
              <a:rPr lang="en-US" sz="2400" dirty="0" err="1"/>
              <a:t>bởi</a:t>
            </a:r>
            <a:r>
              <a:rPr lang="en-US" sz="2400" dirty="0"/>
              <a:t> </a:t>
            </a:r>
            <a:r>
              <a:rPr lang="en-US" sz="2400" dirty="0" err="1"/>
              <a:t>vì</a:t>
            </a:r>
            <a:r>
              <a:rPr lang="en-US" sz="2400" dirty="0"/>
              <a:t> </a:t>
            </a:r>
            <a:r>
              <a:rPr lang="en-US" sz="2400" dirty="0" err="1"/>
              <a:t>sự</a:t>
            </a:r>
            <a:r>
              <a:rPr lang="en-US" sz="2400" dirty="0"/>
              <a:t> </a:t>
            </a:r>
            <a:r>
              <a:rPr lang="en-US" sz="2400" dirty="0" err="1"/>
              <a:t>sụt</a:t>
            </a:r>
            <a:r>
              <a:rPr lang="en-US" sz="2400" dirty="0"/>
              <a:t> </a:t>
            </a:r>
            <a:r>
              <a:rPr lang="en-US" sz="2400" dirty="0" err="1"/>
              <a:t>giảm</a:t>
            </a:r>
            <a:r>
              <a:rPr lang="en-US" sz="2400" dirty="0"/>
              <a:t> </a:t>
            </a:r>
            <a:r>
              <a:rPr lang="en-US" sz="2400" dirty="0" err="1"/>
              <a:t>cầu</a:t>
            </a:r>
            <a:r>
              <a:rPr lang="en-US" sz="2400" dirty="0"/>
              <a:t> </a:t>
            </a:r>
            <a:r>
              <a:rPr lang="en-US" sz="2400" dirty="0" err="1"/>
              <a:t>sẽ</a:t>
            </a:r>
            <a:r>
              <a:rPr lang="en-US" sz="2400" dirty="0"/>
              <a:t> </a:t>
            </a:r>
            <a:r>
              <a:rPr lang="en-US" sz="2400" dirty="0" err="1"/>
              <a:t>dẫn</a:t>
            </a:r>
            <a:r>
              <a:rPr lang="en-US" sz="2400" dirty="0"/>
              <a:t> </a:t>
            </a:r>
            <a:r>
              <a:rPr lang="en-US" sz="2400" dirty="0" err="1"/>
              <a:t>đến</a:t>
            </a:r>
            <a:r>
              <a:rPr lang="en-US" sz="2400" dirty="0"/>
              <a:t> </a:t>
            </a:r>
            <a:r>
              <a:rPr lang="en-US" sz="2400" dirty="0" err="1"/>
              <a:t>phá</a:t>
            </a:r>
            <a:r>
              <a:rPr lang="en-US" sz="2400" dirty="0"/>
              <a:t> </a:t>
            </a:r>
            <a:r>
              <a:rPr lang="en-US" sz="2400" dirty="0" err="1"/>
              <a:t>sản</a:t>
            </a:r>
            <a:endParaRPr lang="en-US" sz="2400" dirty="0"/>
          </a:p>
          <a:p>
            <a:r>
              <a:rPr lang="en-US" sz="2400" dirty="0" err="1"/>
              <a:t>Vay</a:t>
            </a:r>
            <a:r>
              <a:rPr lang="en-US" sz="2400" dirty="0"/>
              <a:t> </a:t>
            </a:r>
            <a:r>
              <a:rPr lang="en-US" sz="2400" dirty="0" err="1"/>
              <a:t>mượn</a:t>
            </a:r>
            <a:r>
              <a:rPr lang="en-US" sz="2400" dirty="0"/>
              <a:t> </a:t>
            </a:r>
            <a:r>
              <a:rPr lang="en-US" sz="2400" dirty="0" err="1"/>
              <a:t>trong</a:t>
            </a:r>
            <a:r>
              <a:rPr lang="en-US" sz="2400" dirty="0"/>
              <a:t> </a:t>
            </a:r>
            <a:r>
              <a:rPr lang="en-US" sz="2400" dirty="0" err="1"/>
              <a:t>nước</a:t>
            </a:r>
            <a:r>
              <a:rPr lang="en-US" sz="2400" dirty="0"/>
              <a:t> </a:t>
            </a:r>
            <a:r>
              <a:rPr lang="en-US" sz="2400" dirty="0" err="1"/>
              <a:t>sẽ</a:t>
            </a:r>
            <a:r>
              <a:rPr lang="en-US" sz="2400" dirty="0"/>
              <a:t> </a:t>
            </a:r>
            <a:r>
              <a:rPr lang="en-US" sz="2400" dirty="0" err="1"/>
              <a:t>không</a:t>
            </a:r>
            <a:r>
              <a:rPr lang="en-US" sz="2400" dirty="0"/>
              <a:t> </a:t>
            </a:r>
            <a:r>
              <a:rPr lang="en-US" sz="2400" dirty="0" err="1"/>
              <a:t>gây</a:t>
            </a:r>
            <a:r>
              <a:rPr lang="en-US" sz="2400" dirty="0"/>
              <a:t> ra </a:t>
            </a:r>
            <a:r>
              <a:rPr lang="en-US" sz="2400" dirty="0" err="1"/>
              <a:t>lạm</a:t>
            </a:r>
            <a:r>
              <a:rPr lang="en-US" sz="2400" dirty="0"/>
              <a:t> </a:t>
            </a:r>
            <a:r>
              <a:rPr lang="en-US" sz="2400" dirty="0" err="1"/>
              <a:t>phát</a:t>
            </a:r>
            <a:r>
              <a:rPr lang="en-US" sz="2400" dirty="0"/>
              <a:t> </a:t>
            </a:r>
            <a:r>
              <a:rPr lang="en-US" sz="2400" dirty="0" err="1"/>
              <a:t>trong</a:t>
            </a:r>
            <a:r>
              <a:rPr lang="en-US" sz="2400" dirty="0"/>
              <a:t> </a:t>
            </a:r>
            <a:r>
              <a:rPr lang="en-US" sz="2400" dirty="0" err="1"/>
              <a:t>giai</a:t>
            </a:r>
            <a:r>
              <a:rPr lang="en-US" sz="2400" dirty="0"/>
              <a:t> </a:t>
            </a:r>
            <a:r>
              <a:rPr lang="en-US" sz="2400" dirty="0" err="1"/>
              <a:t>đoạn</a:t>
            </a:r>
            <a:r>
              <a:rPr lang="en-US" sz="2400" dirty="0"/>
              <a:t> </a:t>
            </a:r>
            <a:r>
              <a:rPr lang="en-US" sz="2400" dirty="0" err="1"/>
              <a:t>cầu</a:t>
            </a:r>
            <a:r>
              <a:rPr lang="en-US" sz="2400" dirty="0"/>
              <a:t> </a:t>
            </a:r>
            <a:r>
              <a:rPr lang="en-US" sz="2400" dirty="0" err="1"/>
              <a:t>yếu</a:t>
            </a:r>
            <a:endParaRPr lang="en-US" sz="2400" dirty="0"/>
          </a:p>
        </p:txBody>
      </p:sp>
      <p:graphicFrame>
        <p:nvGraphicFramePr>
          <p:cNvPr id="5" name="Content Placeholder 4">
            <a:extLst>
              <a:ext uri="{FF2B5EF4-FFF2-40B4-BE49-F238E27FC236}">
                <a16:creationId xmlns:a16="http://schemas.microsoft.com/office/drawing/2014/main" xmlns="" id="{8404E152-9F4A-4EC7-BB26-58824007EA72}"/>
              </a:ext>
            </a:extLst>
          </p:cNvPr>
          <p:cNvGraphicFramePr>
            <a:graphicFrameLocks noGrp="1"/>
          </p:cNvGraphicFramePr>
          <p:nvPr>
            <p:ph sz="half" idx="2"/>
            <p:extLst>
              <p:ext uri="{D42A27DB-BD31-4B8C-83A1-F6EECF244321}">
                <p14:modId xmlns:p14="http://schemas.microsoft.com/office/powerpoint/2010/main" val="2702005206"/>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4744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63F9D-E1E0-4AE0-B7C4-40CA717D0100}"/>
              </a:ext>
            </a:extLst>
          </p:cNvPr>
          <p:cNvSpPr>
            <a:spLocks noGrp="1"/>
          </p:cNvSpPr>
          <p:nvPr>
            <p:ph type="title"/>
          </p:nvPr>
        </p:nvSpPr>
        <p:spPr/>
        <p:txBody>
          <a:bodyPr/>
          <a:lstStyle/>
          <a:p>
            <a:r>
              <a:rPr lang="en-US" dirty="0" err="1"/>
              <a:t>Hàm</a:t>
            </a:r>
            <a:r>
              <a:rPr lang="en-US" dirty="0"/>
              <a:t> ý </a:t>
            </a:r>
            <a:r>
              <a:rPr lang="en-US" dirty="0" err="1"/>
              <a:t>chính</a:t>
            </a:r>
            <a:r>
              <a:rPr lang="en-US" dirty="0"/>
              <a:t> </a:t>
            </a:r>
            <a:r>
              <a:rPr lang="en-US" dirty="0" err="1"/>
              <a:t>sách</a:t>
            </a:r>
            <a:endParaRPr lang="en-US" dirty="0"/>
          </a:p>
        </p:txBody>
      </p:sp>
      <p:sp>
        <p:nvSpPr>
          <p:cNvPr id="3" name="Content Placeholder 2">
            <a:extLst>
              <a:ext uri="{FF2B5EF4-FFF2-40B4-BE49-F238E27FC236}">
                <a16:creationId xmlns:a16="http://schemas.microsoft.com/office/drawing/2014/main" xmlns="" id="{FFEF274E-360C-495C-9BD9-32BE8EAF14EB}"/>
              </a:ext>
            </a:extLst>
          </p:cNvPr>
          <p:cNvSpPr>
            <a:spLocks noGrp="1"/>
          </p:cNvSpPr>
          <p:nvPr>
            <p:ph idx="1"/>
          </p:nvPr>
        </p:nvSpPr>
        <p:spPr/>
        <p:txBody>
          <a:bodyPr>
            <a:normAutofit lnSpcReduction="10000"/>
          </a:bodyPr>
          <a:lstStyle/>
          <a:p>
            <a:r>
              <a:rPr lang="en-US" u="sng" dirty="0" err="1"/>
              <a:t>Chính</a:t>
            </a:r>
            <a:r>
              <a:rPr lang="en-US" u="sng" dirty="0"/>
              <a:t> </a:t>
            </a:r>
            <a:r>
              <a:rPr lang="en-US" u="sng" dirty="0" err="1"/>
              <a:t>sách</a:t>
            </a:r>
            <a:r>
              <a:rPr lang="en-US" u="sng" dirty="0"/>
              <a:t> </a:t>
            </a:r>
            <a:r>
              <a:rPr lang="en-US" u="sng" dirty="0" err="1"/>
              <a:t>tài</a:t>
            </a:r>
            <a:r>
              <a:rPr lang="en-US" u="sng" dirty="0"/>
              <a:t> </a:t>
            </a:r>
            <a:r>
              <a:rPr lang="en-US" u="sng" dirty="0" err="1"/>
              <a:t>chính</a:t>
            </a:r>
            <a:r>
              <a:rPr lang="en-US" u="sng" dirty="0"/>
              <a:t> </a:t>
            </a:r>
            <a:r>
              <a:rPr lang="en-US" i="1" u="sng" dirty="0" err="1"/>
              <a:t>là</a:t>
            </a:r>
            <a:r>
              <a:rPr lang="en-US" i="1" u="sng" dirty="0"/>
              <a:t> </a:t>
            </a:r>
            <a:r>
              <a:rPr lang="en-US" u="sng" dirty="0" err="1"/>
              <a:t>chính</a:t>
            </a:r>
            <a:r>
              <a:rPr lang="en-US" u="sng" dirty="0"/>
              <a:t> </a:t>
            </a:r>
            <a:r>
              <a:rPr lang="en-US" u="sng" dirty="0" err="1"/>
              <a:t>sách</a:t>
            </a:r>
            <a:r>
              <a:rPr lang="en-US" u="sng" dirty="0"/>
              <a:t> </a:t>
            </a:r>
            <a:r>
              <a:rPr lang="en-US" u="sng" dirty="0" err="1"/>
              <a:t>công</a:t>
            </a:r>
            <a:r>
              <a:rPr lang="en-US" u="sng" dirty="0"/>
              <a:t> </a:t>
            </a:r>
            <a:r>
              <a:rPr lang="en-US" u="sng" dirty="0" err="1"/>
              <a:t>nghiệp</a:t>
            </a:r>
            <a:r>
              <a:rPr lang="en-US" dirty="0"/>
              <a:t>: </a:t>
            </a:r>
            <a:r>
              <a:rPr lang="en-US" dirty="0" err="1"/>
              <a:t>Việt</a:t>
            </a:r>
            <a:r>
              <a:rPr lang="en-US" dirty="0"/>
              <a:t> Nam </a:t>
            </a:r>
            <a:r>
              <a:rPr lang="en-US" dirty="0" err="1"/>
              <a:t>cần</a:t>
            </a:r>
            <a:r>
              <a:rPr lang="en-US" dirty="0"/>
              <a:t> </a:t>
            </a:r>
            <a:r>
              <a:rPr lang="en-US" dirty="0" err="1"/>
              <a:t>cải</a:t>
            </a:r>
            <a:r>
              <a:rPr lang="en-US" dirty="0"/>
              <a:t> </a:t>
            </a:r>
            <a:r>
              <a:rPr lang="en-US" dirty="0" err="1"/>
              <a:t>tổ</a:t>
            </a:r>
            <a:r>
              <a:rPr lang="en-US" dirty="0"/>
              <a:t> </a:t>
            </a:r>
            <a:r>
              <a:rPr lang="en-US" dirty="0" err="1"/>
              <a:t>lại</a:t>
            </a:r>
            <a:r>
              <a:rPr lang="en-US" dirty="0"/>
              <a:t> </a:t>
            </a:r>
            <a:r>
              <a:rPr lang="en-US" dirty="0" err="1"/>
              <a:t>tổ</a:t>
            </a:r>
            <a:r>
              <a:rPr lang="en-US" dirty="0"/>
              <a:t> </a:t>
            </a:r>
            <a:r>
              <a:rPr lang="en-US" dirty="0" err="1"/>
              <a:t>chức</a:t>
            </a:r>
            <a:r>
              <a:rPr lang="en-US" dirty="0"/>
              <a:t> </a:t>
            </a:r>
            <a:r>
              <a:rPr lang="en-US" dirty="0" err="1"/>
              <a:t>hiện</a:t>
            </a:r>
            <a:r>
              <a:rPr lang="en-US" dirty="0"/>
              <a:t> </a:t>
            </a:r>
            <a:r>
              <a:rPr lang="en-US" dirty="0" err="1"/>
              <a:t>có</a:t>
            </a:r>
            <a:r>
              <a:rPr lang="en-US" dirty="0"/>
              <a:t> (</a:t>
            </a:r>
            <a:r>
              <a:rPr lang="en-US" dirty="0" err="1"/>
              <a:t>Ngân</a:t>
            </a:r>
            <a:r>
              <a:rPr lang="en-US" dirty="0"/>
              <a:t> </a:t>
            </a:r>
            <a:r>
              <a:rPr lang="en-US" dirty="0" err="1"/>
              <a:t>hàng</a:t>
            </a:r>
            <a:r>
              <a:rPr lang="en-US" dirty="0"/>
              <a:t> </a:t>
            </a:r>
            <a:r>
              <a:rPr lang="en-US" dirty="0" err="1"/>
              <a:t>Phát</a:t>
            </a:r>
            <a:r>
              <a:rPr lang="en-US" dirty="0"/>
              <a:t> </a:t>
            </a:r>
            <a:r>
              <a:rPr lang="en-US" dirty="0" err="1"/>
              <a:t>triển</a:t>
            </a:r>
            <a:r>
              <a:rPr lang="en-US" dirty="0"/>
              <a:t> </a:t>
            </a:r>
            <a:r>
              <a:rPr lang="en-US" dirty="0" err="1"/>
              <a:t>Việt</a:t>
            </a:r>
            <a:r>
              <a:rPr lang="en-US" dirty="0"/>
              <a:t> Nam) </a:t>
            </a:r>
            <a:r>
              <a:rPr lang="en-US" dirty="0" err="1"/>
              <a:t>và</a:t>
            </a:r>
            <a:r>
              <a:rPr lang="en-US" dirty="0"/>
              <a:t> </a:t>
            </a:r>
            <a:r>
              <a:rPr lang="en-US" dirty="0" err="1"/>
              <a:t>tạo</a:t>
            </a:r>
            <a:r>
              <a:rPr lang="en-US" dirty="0"/>
              <a:t> ra </a:t>
            </a:r>
            <a:r>
              <a:rPr lang="en-US" dirty="0" err="1"/>
              <a:t>tổ</a:t>
            </a:r>
            <a:r>
              <a:rPr lang="en-US" dirty="0"/>
              <a:t> </a:t>
            </a:r>
            <a:r>
              <a:rPr lang="en-US" dirty="0" err="1"/>
              <a:t>chức</a:t>
            </a:r>
            <a:r>
              <a:rPr lang="en-US" dirty="0"/>
              <a:t> </a:t>
            </a:r>
            <a:r>
              <a:rPr lang="en-US" dirty="0" err="1"/>
              <a:t>mới</a:t>
            </a:r>
            <a:r>
              <a:rPr lang="en-US" dirty="0"/>
              <a:t> </a:t>
            </a:r>
            <a:r>
              <a:rPr lang="en-US" dirty="0" err="1"/>
              <a:t>để</a:t>
            </a:r>
            <a:r>
              <a:rPr lang="en-US" dirty="0"/>
              <a:t> </a:t>
            </a:r>
            <a:r>
              <a:rPr lang="en-US" dirty="0" err="1"/>
              <a:t>làm</a:t>
            </a:r>
            <a:r>
              <a:rPr lang="en-US" dirty="0"/>
              <a:t> </a:t>
            </a:r>
            <a:r>
              <a:rPr lang="en-US" dirty="0" err="1"/>
              <a:t>tăng</a:t>
            </a:r>
            <a:r>
              <a:rPr lang="en-US" dirty="0"/>
              <a:t> </a:t>
            </a:r>
            <a:r>
              <a:rPr lang="en-US" dirty="0" err="1"/>
              <a:t>cung</a:t>
            </a:r>
            <a:r>
              <a:rPr lang="en-US" dirty="0"/>
              <a:t> </a:t>
            </a:r>
            <a:r>
              <a:rPr lang="en-US" dirty="0" err="1"/>
              <a:t>tín</a:t>
            </a:r>
            <a:r>
              <a:rPr lang="en-US" dirty="0"/>
              <a:t> </a:t>
            </a:r>
            <a:r>
              <a:rPr lang="en-US" dirty="0" err="1"/>
              <a:t>dụng</a:t>
            </a:r>
            <a:r>
              <a:rPr lang="en-US" dirty="0"/>
              <a:t> </a:t>
            </a:r>
            <a:r>
              <a:rPr lang="en-US" dirty="0" err="1"/>
              <a:t>dài</a:t>
            </a:r>
            <a:r>
              <a:rPr lang="en-US" dirty="0"/>
              <a:t> </a:t>
            </a:r>
            <a:r>
              <a:rPr lang="en-US" dirty="0" err="1"/>
              <a:t>hạn</a:t>
            </a:r>
            <a:r>
              <a:rPr lang="en-US" dirty="0"/>
              <a:t> </a:t>
            </a:r>
            <a:r>
              <a:rPr lang="en-US" dirty="0" err="1"/>
              <a:t>tài</a:t>
            </a:r>
            <a:r>
              <a:rPr lang="en-US" dirty="0"/>
              <a:t> </a:t>
            </a:r>
            <a:r>
              <a:rPr lang="en-US" dirty="0" err="1"/>
              <a:t>trợ</a:t>
            </a:r>
            <a:r>
              <a:rPr lang="en-US" dirty="0"/>
              <a:t> </a:t>
            </a:r>
            <a:r>
              <a:rPr lang="en-US" dirty="0" err="1"/>
              <a:t>cho</a:t>
            </a:r>
            <a:r>
              <a:rPr lang="en-US" dirty="0"/>
              <a:t> </a:t>
            </a:r>
            <a:r>
              <a:rPr lang="en-US" dirty="0" err="1"/>
              <a:t>cơ</a:t>
            </a:r>
            <a:r>
              <a:rPr lang="en-US" dirty="0"/>
              <a:t> </a:t>
            </a:r>
            <a:r>
              <a:rPr lang="en-US" dirty="0" err="1"/>
              <a:t>sở</a:t>
            </a:r>
            <a:r>
              <a:rPr lang="en-US" dirty="0"/>
              <a:t> </a:t>
            </a:r>
            <a:r>
              <a:rPr lang="en-US" dirty="0" err="1"/>
              <a:t>hạ</a:t>
            </a:r>
            <a:r>
              <a:rPr lang="en-US" dirty="0"/>
              <a:t> </a:t>
            </a:r>
            <a:r>
              <a:rPr lang="en-US" dirty="0" err="1"/>
              <a:t>tầng</a:t>
            </a:r>
            <a:r>
              <a:rPr lang="en-US" dirty="0"/>
              <a:t> </a:t>
            </a:r>
            <a:r>
              <a:rPr lang="en-US" dirty="0" err="1"/>
              <a:t>và</a:t>
            </a:r>
            <a:r>
              <a:rPr lang="en-US" dirty="0"/>
              <a:t> </a:t>
            </a:r>
            <a:r>
              <a:rPr lang="en-US" dirty="0" err="1"/>
              <a:t>tăng</a:t>
            </a:r>
            <a:r>
              <a:rPr lang="en-US" dirty="0"/>
              <a:t> </a:t>
            </a:r>
            <a:r>
              <a:rPr lang="en-US" dirty="0" err="1"/>
              <a:t>năng</a:t>
            </a:r>
            <a:r>
              <a:rPr lang="en-US" dirty="0"/>
              <a:t> </a:t>
            </a:r>
            <a:r>
              <a:rPr lang="en-US" dirty="0" err="1"/>
              <a:t>lực</a:t>
            </a:r>
            <a:r>
              <a:rPr lang="en-US" dirty="0"/>
              <a:t> </a:t>
            </a:r>
            <a:r>
              <a:rPr lang="en-US" dirty="0" err="1"/>
              <a:t>cạnh</a:t>
            </a:r>
            <a:r>
              <a:rPr lang="en-US" dirty="0"/>
              <a:t> </a:t>
            </a:r>
            <a:r>
              <a:rPr lang="en-US" dirty="0" err="1"/>
              <a:t>tranh</a:t>
            </a:r>
            <a:r>
              <a:rPr lang="en-US" dirty="0"/>
              <a:t> </a:t>
            </a:r>
            <a:r>
              <a:rPr lang="en-US" dirty="0" err="1"/>
              <a:t>quốc</a:t>
            </a:r>
            <a:r>
              <a:rPr lang="en-US" dirty="0"/>
              <a:t> </a:t>
            </a:r>
            <a:r>
              <a:rPr lang="en-US" dirty="0" err="1"/>
              <a:t>gia</a:t>
            </a:r>
            <a:r>
              <a:rPr lang="en-US" dirty="0"/>
              <a:t>. </a:t>
            </a:r>
          </a:p>
          <a:p>
            <a:r>
              <a:rPr lang="en-US" u="sng" dirty="0" err="1"/>
              <a:t>Năng</a:t>
            </a:r>
            <a:r>
              <a:rPr lang="en-US" u="sng" dirty="0"/>
              <a:t> </a:t>
            </a:r>
            <a:r>
              <a:rPr lang="en-US" u="sng" dirty="0" err="1"/>
              <a:t>lực</a:t>
            </a:r>
            <a:r>
              <a:rPr lang="en-US" u="sng" dirty="0"/>
              <a:t> </a:t>
            </a:r>
            <a:r>
              <a:rPr lang="en-US" u="sng" dirty="0" err="1"/>
              <a:t>cạnh</a:t>
            </a:r>
            <a:r>
              <a:rPr lang="en-US" u="sng" dirty="0"/>
              <a:t> </a:t>
            </a:r>
            <a:r>
              <a:rPr lang="en-US" u="sng" dirty="0" err="1"/>
              <a:t>tranh</a:t>
            </a:r>
            <a:r>
              <a:rPr lang="en-US" u="sng" dirty="0"/>
              <a:t> </a:t>
            </a:r>
            <a:r>
              <a:rPr lang="en-US" u="sng" dirty="0" err="1"/>
              <a:t>sẽ</a:t>
            </a:r>
            <a:r>
              <a:rPr lang="en-US" u="sng" dirty="0"/>
              <a:t> </a:t>
            </a:r>
            <a:r>
              <a:rPr lang="en-US" u="sng" dirty="0" err="1"/>
              <a:t>thúc</a:t>
            </a:r>
            <a:r>
              <a:rPr lang="en-US" u="sng" dirty="0"/>
              <a:t> </a:t>
            </a:r>
            <a:r>
              <a:rPr lang="en-US" u="sng" dirty="0" err="1"/>
              <a:t>đẩy</a:t>
            </a:r>
            <a:r>
              <a:rPr lang="en-US" u="sng" dirty="0"/>
              <a:t> </a:t>
            </a:r>
            <a:r>
              <a:rPr lang="en-US" u="sng" dirty="0" err="1"/>
              <a:t>tài</a:t>
            </a:r>
            <a:r>
              <a:rPr lang="en-US" u="sng" dirty="0"/>
              <a:t> </a:t>
            </a:r>
            <a:r>
              <a:rPr lang="en-US" u="sng" dirty="0" err="1"/>
              <a:t>chính</a:t>
            </a:r>
            <a:r>
              <a:rPr lang="en-US" u="sng" dirty="0"/>
              <a:t> </a:t>
            </a:r>
            <a:r>
              <a:rPr lang="en-US" u="sng" dirty="0" err="1"/>
              <a:t>cho</a:t>
            </a:r>
            <a:r>
              <a:rPr lang="en-US" u="sng" dirty="0"/>
              <a:t> </a:t>
            </a:r>
            <a:r>
              <a:rPr lang="en-US" u="sng" dirty="0" err="1"/>
              <a:t>phát</a:t>
            </a:r>
            <a:r>
              <a:rPr lang="en-US" u="sng" dirty="0"/>
              <a:t> </a:t>
            </a:r>
            <a:r>
              <a:rPr lang="en-US" u="sng" dirty="0" err="1"/>
              <a:t>triển</a:t>
            </a:r>
            <a:r>
              <a:rPr lang="en-US" dirty="0"/>
              <a:t>: </a:t>
            </a:r>
            <a:r>
              <a:rPr lang="en-US" dirty="0" err="1"/>
              <a:t>Nếu</a:t>
            </a:r>
            <a:r>
              <a:rPr lang="en-US" dirty="0"/>
              <a:t> </a:t>
            </a:r>
            <a:r>
              <a:rPr lang="en-US" dirty="0" err="1"/>
              <a:t>các</a:t>
            </a:r>
            <a:r>
              <a:rPr lang="en-US" dirty="0"/>
              <a:t> </a:t>
            </a:r>
            <a:r>
              <a:rPr lang="en-US" dirty="0" err="1"/>
              <a:t>công</a:t>
            </a:r>
            <a:r>
              <a:rPr lang="en-US" dirty="0"/>
              <a:t> ty </a:t>
            </a:r>
            <a:r>
              <a:rPr lang="en-US" dirty="0" err="1"/>
              <a:t>của</a:t>
            </a:r>
            <a:r>
              <a:rPr lang="en-US" dirty="0"/>
              <a:t> </a:t>
            </a:r>
            <a:r>
              <a:rPr lang="en-US" dirty="0" err="1"/>
              <a:t>Việt</a:t>
            </a:r>
            <a:r>
              <a:rPr lang="en-US" dirty="0"/>
              <a:t> Nam </a:t>
            </a:r>
            <a:r>
              <a:rPr lang="en-US" dirty="0" err="1"/>
              <a:t>không</a:t>
            </a:r>
            <a:r>
              <a:rPr lang="en-US" dirty="0"/>
              <a:t> </a:t>
            </a:r>
            <a:r>
              <a:rPr lang="en-US" dirty="0" err="1"/>
              <a:t>thể</a:t>
            </a:r>
            <a:r>
              <a:rPr lang="en-US" dirty="0"/>
              <a:t> </a:t>
            </a:r>
            <a:r>
              <a:rPr lang="en-US" dirty="0" err="1"/>
              <a:t>cạnh</a:t>
            </a:r>
            <a:r>
              <a:rPr lang="en-US" dirty="0"/>
              <a:t> </a:t>
            </a:r>
            <a:r>
              <a:rPr lang="en-US" dirty="0" err="1"/>
              <a:t>tranh</a:t>
            </a:r>
            <a:r>
              <a:rPr lang="en-US" dirty="0"/>
              <a:t> </a:t>
            </a:r>
            <a:r>
              <a:rPr lang="en-US" dirty="0" err="1"/>
              <a:t>trong</a:t>
            </a:r>
            <a:r>
              <a:rPr lang="en-US" dirty="0"/>
              <a:t> </a:t>
            </a:r>
            <a:r>
              <a:rPr lang="en-US" dirty="0" err="1"/>
              <a:t>nước</a:t>
            </a:r>
            <a:r>
              <a:rPr lang="en-US" dirty="0"/>
              <a:t> </a:t>
            </a:r>
            <a:r>
              <a:rPr lang="en-US" dirty="0" err="1"/>
              <a:t>và</a:t>
            </a:r>
            <a:r>
              <a:rPr lang="en-US" dirty="0"/>
              <a:t> </a:t>
            </a:r>
            <a:r>
              <a:rPr lang="en-US" dirty="0" err="1"/>
              <a:t>quốc</a:t>
            </a:r>
            <a:r>
              <a:rPr lang="en-US" dirty="0"/>
              <a:t> </a:t>
            </a:r>
            <a:r>
              <a:rPr lang="en-US" dirty="0" err="1"/>
              <a:t>tế</a:t>
            </a:r>
            <a:r>
              <a:rPr lang="en-US" dirty="0"/>
              <a:t>, </a:t>
            </a:r>
            <a:r>
              <a:rPr lang="en-US" dirty="0" err="1"/>
              <a:t>đầu</a:t>
            </a:r>
            <a:r>
              <a:rPr lang="en-US" dirty="0"/>
              <a:t> </a:t>
            </a:r>
            <a:r>
              <a:rPr lang="en-US" dirty="0" err="1"/>
              <a:t>tư</a:t>
            </a:r>
            <a:r>
              <a:rPr lang="en-US" dirty="0"/>
              <a:t> </a:t>
            </a:r>
            <a:r>
              <a:rPr lang="en-US" dirty="0" err="1"/>
              <a:t>và</a:t>
            </a:r>
            <a:r>
              <a:rPr lang="en-US" dirty="0"/>
              <a:t> </a:t>
            </a:r>
            <a:r>
              <a:rPr lang="en-US" dirty="0" err="1"/>
              <a:t>tiết</a:t>
            </a:r>
            <a:r>
              <a:rPr lang="en-US" dirty="0"/>
              <a:t> </a:t>
            </a:r>
            <a:r>
              <a:rPr lang="en-US" dirty="0" err="1"/>
              <a:t>kiệm</a:t>
            </a:r>
            <a:r>
              <a:rPr lang="en-US" dirty="0"/>
              <a:t> </a:t>
            </a:r>
            <a:r>
              <a:rPr lang="en-US" dirty="0" err="1"/>
              <a:t>trong</a:t>
            </a:r>
            <a:r>
              <a:rPr lang="en-US" dirty="0"/>
              <a:t> </a:t>
            </a:r>
            <a:r>
              <a:rPr lang="en-US" dirty="0" err="1"/>
              <a:t>nước</a:t>
            </a:r>
            <a:r>
              <a:rPr lang="en-US" dirty="0"/>
              <a:t> </a:t>
            </a:r>
            <a:r>
              <a:rPr lang="en-US" dirty="0" err="1"/>
              <a:t>sẽ</a:t>
            </a:r>
            <a:r>
              <a:rPr lang="en-US" dirty="0"/>
              <a:t> </a:t>
            </a:r>
            <a:r>
              <a:rPr lang="en-US" dirty="0" err="1"/>
              <a:t>không</a:t>
            </a:r>
            <a:r>
              <a:rPr lang="en-US" dirty="0"/>
              <a:t> </a:t>
            </a:r>
            <a:r>
              <a:rPr lang="en-US" dirty="0" err="1"/>
              <a:t>tăng</a:t>
            </a:r>
            <a:r>
              <a:rPr lang="en-US" dirty="0"/>
              <a:t>. </a:t>
            </a:r>
          </a:p>
          <a:p>
            <a:r>
              <a:rPr lang="en-US" u="sng" dirty="0" err="1"/>
              <a:t>Tài</a:t>
            </a:r>
            <a:r>
              <a:rPr lang="en-US" u="sng" dirty="0"/>
              <a:t> </a:t>
            </a:r>
            <a:r>
              <a:rPr lang="en-US" u="sng" dirty="0" err="1"/>
              <a:t>chính</a:t>
            </a:r>
            <a:r>
              <a:rPr lang="en-US" u="sng" dirty="0"/>
              <a:t> </a:t>
            </a:r>
            <a:r>
              <a:rPr lang="en-US" u="sng" dirty="0" err="1"/>
              <a:t>nghịch</a:t>
            </a:r>
            <a:r>
              <a:rPr lang="en-US" u="sng" dirty="0"/>
              <a:t> chu </a:t>
            </a:r>
            <a:r>
              <a:rPr lang="en-US" u="sng" dirty="0" err="1"/>
              <a:t>kỳ</a:t>
            </a:r>
            <a:r>
              <a:rPr lang="en-US" u="sng" dirty="0"/>
              <a:t> </a:t>
            </a:r>
            <a:r>
              <a:rPr lang="en-US" u="sng" dirty="0" err="1"/>
              <a:t>cho</a:t>
            </a:r>
            <a:r>
              <a:rPr lang="en-US" u="sng" dirty="0"/>
              <a:t> </a:t>
            </a:r>
            <a:r>
              <a:rPr lang="en-US" u="sng" dirty="0" err="1"/>
              <a:t>sự</a:t>
            </a:r>
            <a:r>
              <a:rPr lang="en-US" u="sng" dirty="0"/>
              <a:t> </a:t>
            </a:r>
            <a:r>
              <a:rPr lang="en-US" u="sng" dirty="0" err="1"/>
              <a:t>ổn</a:t>
            </a:r>
            <a:r>
              <a:rPr lang="en-US" u="sng" dirty="0"/>
              <a:t> </a:t>
            </a:r>
            <a:r>
              <a:rPr lang="en-US" u="sng" dirty="0" err="1"/>
              <a:t>định</a:t>
            </a:r>
            <a:r>
              <a:rPr lang="en-US" dirty="0"/>
              <a:t>: </a:t>
            </a:r>
            <a:r>
              <a:rPr lang="en-US" dirty="0" err="1"/>
              <a:t>hạn</a:t>
            </a:r>
            <a:r>
              <a:rPr lang="en-US" dirty="0"/>
              <a:t> </a:t>
            </a:r>
            <a:r>
              <a:rPr lang="en-US" dirty="0" err="1"/>
              <a:t>chế</a:t>
            </a:r>
            <a:r>
              <a:rPr lang="en-US" dirty="0"/>
              <a:t> </a:t>
            </a:r>
            <a:r>
              <a:rPr lang="en-US" dirty="0" err="1"/>
              <a:t>cho</a:t>
            </a:r>
            <a:r>
              <a:rPr lang="en-US" dirty="0"/>
              <a:t> </a:t>
            </a:r>
            <a:r>
              <a:rPr lang="en-US" dirty="0" err="1"/>
              <a:t>vay</a:t>
            </a:r>
            <a:r>
              <a:rPr lang="en-US" dirty="0"/>
              <a:t> </a:t>
            </a:r>
            <a:r>
              <a:rPr lang="en-US" dirty="0" err="1"/>
              <a:t>quá</a:t>
            </a:r>
            <a:r>
              <a:rPr lang="en-US" dirty="0"/>
              <a:t> </a:t>
            </a:r>
            <a:r>
              <a:rPr lang="en-US" dirty="0" err="1"/>
              <a:t>mức</a:t>
            </a:r>
            <a:r>
              <a:rPr lang="en-US" dirty="0"/>
              <a:t> </a:t>
            </a:r>
            <a:r>
              <a:rPr lang="en-US" dirty="0" err="1"/>
              <a:t>đối</a:t>
            </a:r>
            <a:r>
              <a:rPr lang="en-US" dirty="0"/>
              <a:t> </a:t>
            </a:r>
            <a:r>
              <a:rPr lang="en-US" dirty="0" err="1"/>
              <a:t>với</a:t>
            </a:r>
            <a:r>
              <a:rPr lang="en-US" dirty="0"/>
              <a:t> </a:t>
            </a:r>
            <a:r>
              <a:rPr lang="en-US" dirty="0" err="1"/>
              <a:t>tài</a:t>
            </a:r>
            <a:r>
              <a:rPr lang="en-US" dirty="0"/>
              <a:t> </a:t>
            </a:r>
            <a:r>
              <a:rPr lang="en-US" dirty="0" err="1"/>
              <a:t>sản</a:t>
            </a:r>
            <a:r>
              <a:rPr lang="en-US" dirty="0"/>
              <a:t> </a:t>
            </a:r>
            <a:r>
              <a:rPr lang="en-US" dirty="0" err="1"/>
              <a:t>và</a:t>
            </a:r>
            <a:r>
              <a:rPr lang="en-US" dirty="0"/>
              <a:t> </a:t>
            </a:r>
            <a:r>
              <a:rPr lang="en-US" dirty="0" err="1"/>
              <a:t>cổ</a:t>
            </a:r>
            <a:r>
              <a:rPr lang="en-US" dirty="0"/>
              <a:t> </a:t>
            </a:r>
            <a:r>
              <a:rPr lang="en-US" dirty="0" err="1"/>
              <a:t>phiếu</a:t>
            </a:r>
            <a:r>
              <a:rPr lang="en-US" dirty="0"/>
              <a:t>; </a:t>
            </a:r>
            <a:r>
              <a:rPr lang="en-US" dirty="0" err="1"/>
              <a:t>một</a:t>
            </a:r>
            <a:r>
              <a:rPr lang="en-US" dirty="0"/>
              <a:t> </a:t>
            </a:r>
            <a:r>
              <a:rPr lang="en-US" dirty="0" err="1"/>
              <a:t>cú</a:t>
            </a:r>
            <a:r>
              <a:rPr lang="en-US" dirty="0"/>
              <a:t> </a:t>
            </a:r>
            <a:r>
              <a:rPr lang="en-US" dirty="0" err="1"/>
              <a:t>phanh</a:t>
            </a:r>
            <a:r>
              <a:rPr lang="en-US" dirty="0"/>
              <a:t> </a:t>
            </a:r>
            <a:r>
              <a:rPr lang="en-US" dirty="0" err="1"/>
              <a:t>hiệu</a:t>
            </a:r>
            <a:r>
              <a:rPr lang="en-US" dirty="0"/>
              <a:t> </a:t>
            </a:r>
            <a:r>
              <a:rPr lang="en-US" dirty="0" err="1"/>
              <a:t>quả</a:t>
            </a:r>
            <a:r>
              <a:rPr lang="en-US" dirty="0"/>
              <a:t> </a:t>
            </a:r>
            <a:r>
              <a:rPr lang="en-US" dirty="0" err="1"/>
              <a:t>đối</a:t>
            </a:r>
            <a:r>
              <a:rPr lang="en-US" dirty="0"/>
              <a:t> </a:t>
            </a:r>
            <a:r>
              <a:rPr lang="en-US" dirty="0" err="1"/>
              <a:t>với</a:t>
            </a:r>
            <a:r>
              <a:rPr lang="en-US" dirty="0"/>
              <a:t> </a:t>
            </a:r>
            <a:r>
              <a:rPr lang="en-US" dirty="0" err="1"/>
              <a:t>dòng</a:t>
            </a:r>
            <a:r>
              <a:rPr lang="en-US" dirty="0"/>
              <a:t> </a:t>
            </a:r>
            <a:r>
              <a:rPr lang="en-US" dirty="0" err="1"/>
              <a:t>vốn</a:t>
            </a:r>
            <a:r>
              <a:rPr lang="en-US" dirty="0"/>
              <a:t> </a:t>
            </a:r>
            <a:r>
              <a:rPr lang="en-US" dirty="0" err="1"/>
              <a:t>trong</a:t>
            </a:r>
            <a:r>
              <a:rPr lang="en-US" dirty="0"/>
              <a:t> </a:t>
            </a:r>
            <a:r>
              <a:rPr lang="en-US" dirty="0" err="1"/>
              <a:t>giai</a:t>
            </a:r>
            <a:r>
              <a:rPr lang="en-US" dirty="0"/>
              <a:t> </a:t>
            </a:r>
            <a:r>
              <a:rPr lang="en-US" dirty="0" err="1"/>
              <a:t>đoạn</a:t>
            </a:r>
            <a:r>
              <a:rPr lang="en-US" dirty="0"/>
              <a:t> </a:t>
            </a:r>
            <a:r>
              <a:rPr lang="en-US" dirty="0" err="1"/>
              <a:t>tăng</a:t>
            </a:r>
            <a:r>
              <a:rPr lang="en-US" dirty="0"/>
              <a:t> </a:t>
            </a:r>
            <a:r>
              <a:rPr lang="en-US" dirty="0" err="1"/>
              <a:t>trưởng</a:t>
            </a:r>
            <a:r>
              <a:rPr lang="en-US" dirty="0"/>
              <a:t> </a:t>
            </a:r>
            <a:r>
              <a:rPr lang="en-US" dirty="0" err="1"/>
              <a:t>tín</a:t>
            </a:r>
            <a:r>
              <a:rPr lang="en-US" dirty="0"/>
              <a:t> </a:t>
            </a:r>
            <a:r>
              <a:rPr lang="en-US" dirty="0" err="1"/>
              <a:t>dụng</a:t>
            </a:r>
            <a:r>
              <a:rPr lang="en-US" dirty="0"/>
              <a:t> </a:t>
            </a:r>
            <a:r>
              <a:rPr lang="en-US" dirty="0" err="1"/>
              <a:t>quá</a:t>
            </a:r>
            <a:r>
              <a:rPr lang="en-US" dirty="0"/>
              <a:t> </a:t>
            </a:r>
            <a:r>
              <a:rPr lang="en-US" dirty="0" err="1"/>
              <a:t>mức</a:t>
            </a:r>
            <a:r>
              <a:rPr lang="en-US" dirty="0"/>
              <a:t>; </a:t>
            </a:r>
            <a:r>
              <a:rPr lang="en-US" dirty="0" err="1"/>
              <a:t>thâm</a:t>
            </a:r>
            <a:r>
              <a:rPr lang="en-US" dirty="0"/>
              <a:t> </a:t>
            </a:r>
            <a:r>
              <a:rPr lang="en-US" dirty="0" err="1"/>
              <a:t>hụt</a:t>
            </a:r>
            <a:r>
              <a:rPr lang="en-US" dirty="0"/>
              <a:t> chi </a:t>
            </a:r>
            <a:r>
              <a:rPr lang="en-US" dirty="0" err="1"/>
              <a:t>tiêu</a:t>
            </a:r>
            <a:r>
              <a:rPr lang="en-US" dirty="0"/>
              <a:t> </a:t>
            </a:r>
            <a:r>
              <a:rPr lang="en-US" dirty="0" err="1"/>
              <a:t>khi</a:t>
            </a:r>
            <a:r>
              <a:rPr lang="en-US" dirty="0"/>
              <a:t> </a:t>
            </a:r>
            <a:r>
              <a:rPr lang="en-US" dirty="0" err="1"/>
              <a:t>cầu</a:t>
            </a:r>
            <a:r>
              <a:rPr lang="en-US" dirty="0"/>
              <a:t> </a:t>
            </a:r>
            <a:r>
              <a:rPr lang="en-US" dirty="0" err="1"/>
              <a:t>nội</a:t>
            </a:r>
            <a:r>
              <a:rPr lang="en-US" dirty="0"/>
              <a:t> </a:t>
            </a:r>
            <a:r>
              <a:rPr lang="en-US" dirty="0" err="1"/>
              <a:t>địa</a:t>
            </a:r>
            <a:r>
              <a:rPr lang="en-US" dirty="0"/>
              <a:t> </a:t>
            </a:r>
            <a:r>
              <a:rPr lang="en-US" dirty="0" err="1"/>
              <a:t>đang</a:t>
            </a:r>
            <a:r>
              <a:rPr lang="en-US" dirty="0"/>
              <a:t> </a:t>
            </a:r>
            <a:r>
              <a:rPr lang="en-US" dirty="0" err="1"/>
              <a:t>giảm</a:t>
            </a:r>
            <a:r>
              <a:rPr lang="en-US" dirty="0"/>
              <a:t> </a:t>
            </a:r>
            <a:r>
              <a:rPr lang="en-US" dirty="0" err="1"/>
              <a:t>xuống</a:t>
            </a:r>
            <a:r>
              <a:rPr lang="en-US" dirty="0"/>
              <a:t>.</a:t>
            </a:r>
          </a:p>
          <a:p>
            <a:endParaRPr lang="en-US" dirty="0"/>
          </a:p>
          <a:p>
            <a:endParaRPr lang="en-US" dirty="0"/>
          </a:p>
        </p:txBody>
      </p:sp>
    </p:spTree>
    <p:extLst>
      <p:ext uri="{BB962C8B-B14F-4D97-AF65-F5344CB8AC3E}">
        <p14:creationId xmlns:p14="http://schemas.microsoft.com/office/powerpoint/2010/main" val="172566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ABFAD-F29F-4199-A1D3-D3AE0DD6E43B}"/>
              </a:ext>
            </a:extLst>
          </p:cNvPr>
          <p:cNvSpPr>
            <a:spLocks noGrp="1"/>
          </p:cNvSpPr>
          <p:nvPr>
            <p:ph type="ctrTitle"/>
          </p:nvPr>
        </p:nvSpPr>
        <p:spPr>
          <a:xfrm>
            <a:off x="2860158" y="2917888"/>
            <a:ext cx="5814632" cy="1022224"/>
          </a:xfrm>
        </p:spPr>
        <p:txBody>
          <a:bodyPr>
            <a:noAutofit/>
          </a:bodyPr>
          <a:lstStyle/>
          <a:p>
            <a:r>
              <a:rPr lang="en-US" sz="7200" dirty="0">
                <a:latin typeface="Calibri" panose="020F0502020204030204" pitchFamily="34" charset="0"/>
                <a:cs typeface="Calibri" panose="020F0502020204030204" pitchFamily="34" charset="0"/>
              </a:rPr>
              <a:t>Xin </a:t>
            </a:r>
            <a:r>
              <a:rPr lang="en-US" sz="7200" dirty="0" err="1">
                <a:latin typeface="Calibri" panose="020F0502020204030204" pitchFamily="34" charset="0"/>
                <a:cs typeface="Calibri" panose="020F0502020204030204" pitchFamily="34" charset="0"/>
              </a:rPr>
              <a:t>cảm</a:t>
            </a:r>
            <a:r>
              <a:rPr lang="en-US" sz="7200" dirty="0">
                <a:latin typeface="Calibri" panose="020F0502020204030204" pitchFamily="34" charset="0"/>
                <a:cs typeface="Calibri" panose="020F0502020204030204" pitchFamily="34" charset="0"/>
              </a:rPr>
              <a:t> </a:t>
            </a:r>
            <a:r>
              <a:rPr lang="en-US" sz="7200" dirty="0" err="1">
                <a:latin typeface="Calibri" panose="020F0502020204030204" pitchFamily="34" charset="0"/>
                <a:cs typeface="Calibri" panose="020F0502020204030204" pitchFamily="34" charset="0"/>
              </a:rPr>
              <a:t>ơn</a:t>
            </a:r>
            <a:r>
              <a:rPr lang="en-US" sz="7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5313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xmlns="" id="{E51AED48-61E1-4F01-A10E-88E890FD2421}"/>
              </a:ext>
            </a:extLst>
          </p:cNvPr>
          <p:cNvPicPr>
            <a:picLocks noChangeAspect="1"/>
          </p:cNvPicPr>
          <p:nvPr/>
        </p:nvPicPr>
        <p:blipFill rotWithShape="1">
          <a:blip r:embed="rId2"/>
          <a:srcRect l="17566" r="3843" b="-1"/>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xmlns="" id="{8F23F8A3-8FD7-4779-8323-FDC26BE99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xmlns="" id="{F605C4CC-A25C-416F-8333-7CB7DC97D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xmlns="" id="{D1B687AD-83F0-48AD-9A12-C46E7D7D48D4}"/>
              </a:ext>
            </a:extLst>
          </p:cNvPr>
          <p:cNvSpPr>
            <a:spLocks noGrp="1"/>
          </p:cNvSpPr>
          <p:nvPr>
            <p:ph idx="1"/>
          </p:nvPr>
        </p:nvSpPr>
        <p:spPr>
          <a:xfrm>
            <a:off x="241336" y="529702"/>
            <a:ext cx="5692934" cy="5553857"/>
          </a:xfrm>
        </p:spPr>
        <p:txBody>
          <a:bodyPr>
            <a:noAutofit/>
          </a:bodyPr>
          <a:lstStyle/>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Đóng</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góp</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thiết</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yếu</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các</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thị</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trường</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tài</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chính</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cho</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quá</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trình</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phát</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triển</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là</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vi-VN" sz="3200" dirty="0">
                <a:latin typeface="Calibri" panose="020F0502020204030204" pitchFamily="34" charset="0"/>
                <a:ea typeface="Calibri" panose="020F0502020204030204" pitchFamily="34" charset="0"/>
                <a:cs typeface="Times New Roman" panose="02020603050405020304" pitchFamily="18" charset="0"/>
              </a:rPr>
              <a:t>đưa ra các cam kết tài </a:t>
            </a:r>
            <a:r>
              <a:rPr lang="en-US" sz="3200" dirty="0" err="1">
                <a:latin typeface="Calibri" panose="020F0502020204030204" pitchFamily="34" charset="0"/>
                <a:ea typeface="Calibri" panose="020F0502020204030204" pitchFamily="34" charset="0"/>
                <a:cs typeface="Times New Roman" panose="02020603050405020304" pitchFamily="18" charset="0"/>
              </a:rPr>
              <a:t>chính</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vi-VN" sz="3200" dirty="0">
                <a:latin typeface="Calibri" panose="020F0502020204030204" pitchFamily="34" charset="0"/>
                <a:ea typeface="Calibri" panose="020F0502020204030204" pitchFamily="34" charset="0"/>
                <a:cs typeface="Times New Roman" panose="02020603050405020304" pitchFamily="18" charset="0"/>
              </a:rPr>
              <a:t>dài hạn đủ tính thanh khoản để </a:t>
            </a:r>
            <a:r>
              <a:rPr lang="en-US" sz="3200" dirty="0" err="1">
                <a:latin typeface="Calibri" panose="020F0502020204030204" pitchFamily="34" charset="0"/>
                <a:ea typeface="Calibri" panose="020F0502020204030204" pitchFamily="34" charset="0"/>
                <a:cs typeface="Times New Roman" panose="02020603050405020304" pitchFamily="18" charset="0"/>
              </a:rPr>
              <a:t>đảm</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bảo</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vi-VN" sz="3200" dirty="0">
                <a:latin typeface="Calibri" panose="020F0502020204030204" pitchFamily="34" charset="0"/>
                <a:ea typeface="Calibri" panose="020F0502020204030204" pitchFamily="34" charset="0"/>
                <a:cs typeface="Times New Roman" panose="02020603050405020304" pitchFamily="18" charset="0"/>
              </a:rPr>
              <a:t>cam kết nguồn lực cho mục đích sử dụng lâu dài mà không yêu cầu các nhà đầu tư cá nhân </a:t>
            </a:r>
            <a:r>
              <a:rPr lang="en-US" sz="3200" dirty="0" err="1">
                <a:latin typeface="Calibri" panose="020F0502020204030204" pitchFamily="34" charset="0"/>
                <a:ea typeface="Calibri" panose="020F0502020204030204" pitchFamily="34" charset="0"/>
                <a:cs typeface="Times New Roman" panose="02020603050405020304" pitchFamily="18" charset="0"/>
              </a:rPr>
              <a:t>phải</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vi-VN" sz="3200" dirty="0">
                <a:latin typeface="Calibri" panose="020F0502020204030204" pitchFamily="34" charset="0"/>
                <a:ea typeface="Calibri" panose="020F0502020204030204" pitchFamily="34" charset="0"/>
                <a:cs typeface="Times New Roman" panose="02020603050405020304" pitchFamily="18" charset="0"/>
              </a:rPr>
              <a:t>thực hiện các cam kết </a:t>
            </a:r>
            <a:r>
              <a:rPr lang="en-US" sz="3200" dirty="0" err="1">
                <a:latin typeface="Calibri" panose="020F0502020204030204" pitchFamily="34" charset="0"/>
                <a:ea typeface="Calibri" panose="020F0502020204030204" pitchFamily="34" charset="0"/>
                <a:cs typeface="Times New Roman" panose="02020603050405020304" pitchFamily="18" charset="0"/>
              </a:rPr>
              <a:t>tài</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chính</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vi-VN" sz="3200" dirty="0">
                <a:latin typeface="Calibri" panose="020F0502020204030204" pitchFamily="34" charset="0"/>
                <a:ea typeface="Calibri" panose="020F0502020204030204" pitchFamily="34" charset="0"/>
                <a:cs typeface="Times New Roman" panose="02020603050405020304" pitchFamily="18" charset="0"/>
              </a:rPr>
              <a:t>dài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hạn</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3200" dirty="0">
                <a:latin typeface="Calibri" panose="020F0502020204030204" pitchFamily="34" charset="0"/>
                <a:ea typeface="Calibri" panose="020F0502020204030204" pitchFamily="34" charset="0"/>
                <a:cs typeface="Times New Roman" panose="02020603050405020304" pitchFamily="18" charset="0"/>
              </a:rPr>
              <a:t>Jan Kregel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10015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B4B3AD-BAA8-4613-BA2F-C1238A6A842D}"/>
              </a:ext>
            </a:extLst>
          </p:cNvPr>
          <p:cNvSpPr>
            <a:spLocks noGrp="1"/>
          </p:cNvSpPr>
          <p:nvPr>
            <p:ph type="title"/>
          </p:nvPr>
        </p:nvSpPr>
        <p:spPr/>
        <p:txBody>
          <a:bodyPr>
            <a:normAutofit fontScale="90000"/>
          </a:bodyPr>
          <a:lstStyle/>
          <a:p>
            <a:r>
              <a:rPr lang="en-US" dirty="0" err="1"/>
              <a:t>Khoảng</a:t>
            </a:r>
            <a:r>
              <a:rPr lang="en-US" dirty="0"/>
              <a:t> </a:t>
            </a:r>
            <a:r>
              <a:rPr lang="en-US" dirty="0" err="1"/>
              <a:t>cách</a:t>
            </a:r>
            <a:r>
              <a:rPr lang="en-US" dirty="0"/>
              <a:t> </a:t>
            </a:r>
            <a:r>
              <a:rPr lang="en-US" dirty="0" err="1"/>
              <a:t>về</a:t>
            </a:r>
            <a:r>
              <a:rPr lang="en-US" dirty="0"/>
              <a:t> </a:t>
            </a:r>
            <a:r>
              <a:rPr lang="en-US" dirty="0" err="1"/>
              <a:t>cơ</a:t>
            </a:r>
            <a:r>
              <a:rPr lang="en-US" dirty="0"/>
              <a:t> </a:t>
            </a:r>
            <a:r>
              <a:rPr lang="en-US" dirty="0" err="1"/>
              <a:t>sở</a:t>
            </a:r>
            <a:r>
              <a:rPr lang="en-US" dirty="0"/>
              <a:t> </a:t>
            </a:r>
            <a:r>
              <a:rPr lang="en-US" dirty="0" err="1"/>
              <a:t>hạ</a:t>
            </a:r>
            <a:r>
              <a:rPr lang="en-US" dirty="0"/>
              <a:t> </a:t>
            </a:r>
            <a:r>
              <a:rPr lang="en-US" dirty="0" err="1"/>
              <a:t>tầng</a:t>
            </a:r>
            <a:r>
              <a:rPr lang="en-US" dirty="0"/>
              <a:t> </a:t>
            </a:r>
            <a:r>
              <a:rPr lang="en-US" dirty="0" err="1"/>
              <a:t>của</a:t>
            </a:r>
            <a:r>
              <a:rPr lang="en-US" dirty="0"/>
              <a:t> </a:t>
            </a:r>
            <a:r>
              <a:rPr lang="en-US" dirty="0" err="1"/>
              <a:t>châu</a:t>
            </a:r>
            <a:r>
              <a:rPr lang="en-US" dirty="0"/>
              <a:t> Á</a:t>
            </a:r>
          </a:p>
        </p:txBody>
      </p:sp>
      <p:graphicFrame>
        <p:nvGraphicFramePr>
          <p:cNvPr id="5" name="Content Placeholder 4">
            <a:extLst>
              <a:ext uri="{FF2B5EF4-FFF2-40B4-BE49-F238E27FC236}">
                <a16:creationId xmlns:a16="http://schemas.microsoft.com/office/drawing/2014/main" xmlns="" id="{75714344-12D8-4E61-8934-900BD90C2BFD}"/>
              </a:ext>
            </a:extLst>
          </p:cNvPr>
          <p:cNvGraphicFramePr>
            <a:graphicFrameLocks noGrp="1"/>
          </p:cNvGraphicFramePr>
          <p:nvPr>
            <p:ph sz="half" idx="1"/>
            <p:extLst>
              <p:ext uri="{D42A27DB-BD31-4B8C-83A1-F6EECF244321}">
                <p14:modId xmlns:p14="http://schemas.microsoft.com/office/powerpoint/2010/main" val="1216814246"/>
              </p:ext>
            </p:extLst>
          </p:nvPr>
        </p:nvGraphicFramePr>
        <p:xfrm>
          <a:off x="187173" y="1825625"/>
          <a:ext cx="4952998" cy="3086617"/>
        </p:xfrm>
        <a:graphic>
          <a:graphicData uri="http://schemas.openxmlformats.org/drawingml/2006/table">
            <a:tbl>
              <a:tblPr firstRow="1" firstCol="1" bandRow="1">
                <a:tableStyleId>{5C22544A-7EE6-4342-B048-85BDC9FD1C3A}</a:tableStyleId>
              </a:tblPr>
              <a:tblGrid>
                <a:gridCol w="1333283">
                  <a:extLst>
                    <a:ext uri="{9D8B030D-6E8A-4147-A177-3AD203B41FA5}">
                      <a16:colId xmlns:a16="http://schemas.microsoft.com/office/drawing/2014/main" xmlns="" val="2484592427"/>
                    </a:ext>
                  </a:extLst>
                </a:gridCol>
                <a:gridCol w="1121983">
                  <a:extLst>
                    <a:ext uri="{9D8B030D-6E8A-4147-A177-3AD203B41FA5}">
                      <a16:colId xmlns:a16="http://schemas.microsoft.com/office/drawing/2014/main" xmlns="" val="2828105667"/>
                    </a:ext>
                  </a:extLst>
                </a:gridCol>
                <a:gridCol w="1241607">
                  <a:extLst>
                    <a:ext uri="{9D8B030D-6E8A-4147-A177-3AD203B41FA5}">
                      <a16:colId xmlns:a16="http://schemas.microsoft.com/office/drawing/2014/main" xmlns="" val="3472954541"/>
                    </a:ext>
                  </a:extLst>
                </a:gridCol>
                <a:gridCol w="1256125">
                  <a:extLst>
                    <a:ext uri="{9D8B030D-6E8A-4147-A177-3AD203B41FA5}">
                      <a16:colId xmlns:a16="http://schemas.microsoft.com/office/drawing/2014/main" xmlns="" val="53544719"/>
                    </a:ext>
                  </a:extLst>
                </a:gridCol>
              </a:tblGrid>
              <a:tr h="508512">
                <a:tc>
                  <a:txBody>
                    <a:bodyPr/>
                    <a:lstStyle/>
                    <a:p>
                      <a:pPr>
                        <a:lnSpc>
                          <a:spcPct val="107000"/>
                        </a:lnSpc>
                        <a:spcAft>
                          <a:spcPts val="800"/>
                        </a:spcAft>
                        <a:tabLst>
                          <a:tab pos="522605" algn="ctr"/>
                        </a:tabLs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tc>
                <a:tc>
                  <a:txBody>
                    <a:bodyPr/>
                    <a:lstStyle/>
                    <a:p>
                      <a:pPr>
                        <a:lnSpc>
                          <a:spcPct val="107000"/>
                        </a:lnSpc>
                        <a:spcAft>
                          <a:spcPts val="800"/>
                        </a:spcAft>
                        <a:tabLst>
                          <a:tab pos="522605" algn="ctr"/>
                        </a:tabLs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tc>
                <a:tc gridSpan="2">
                  <a:txBody>
                    <a:bodyPr/>
                    <a:lstStyle/>
                    <a:p>
                      <a:pPr algn="ctr">
                        <a:lnSpc>
                          <a:spcPct val="107000"/>
                        </a:lnSpc>
                        <a:spcAft>
                          <a:spcPts val="800"/>
                        </a:spcAft>
                        <a:tabLst>
                          <a:tab pos="522605" algn="ctr"/>
                        </a:tabLst>
                      </a:pPr>
                      <a:r>
                        <a:rPr lang="en-US" sz="2400" dirty="0">
                          <a:effectLst/>
                        </a:rPr>
                        <a:t>2016-2030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tc>
                <a:tc hMerge="1">
                  <a:txBody>
                    <a:bodyPr/>
                    <a:lstStyle/>
                    <a:p>
                      <a:endParaRPr lang="en-US"/>
                    </a:p>
                  </a:txBody>
                  <a:tcPr/>
                </a:tc>
                <a:extLst>
                  <a:ext uri="{0D108BD9-81ED-4DB2-BD59-A6C34878D82A}">
                    <a16:rowId xmlns:a16="http://schemas.microsoft.com/office/drawing/2014/main" xmlns="" val="106662421"/>
                  </a:ext>
                </a:extLst>
              </a:tr>
              <a:tr h="1502101">
                <a:tc>
                  <a:txBody>
                    <a:bodyPr/>
                    <a:lstStyle/>
                    <a:p>
                      <a:pPr>
                        <a:lnSpc>
                          <a:spcPct val="107000"/>
                        </a:lnSpc>
                        <a:spcAft>
                          <a:spcPts val="800"/>
                        </a:spcAft>
                        <a:tabLst>
                          <a:tab pos="522605" algn="ctr"/>
                        </a:tabLs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tc>
                <a:tc>
                  <a:txBody>
                    <a:bodyPr/>
                    <a:lstStyle/>
                    <a:p>
                      <a:pPr algn="ctr">
                        <a:lnSpc>
                          <a:spcPct val="107000"/>
                        </a:lnSpc>
                        <a:spcAft>
                          <a:spcPts val="800"/>
                        </a:spcAft>
                        <a:tabLst>
                          <a:tab pos="522605" algn="ctr"/>
                        </a:tabLst>
                      </a:pPr>
                      <a:r>
                        <a:rPr lang="en-US" sz="1800" dirty="0" err="1">
                          <a:effectLst/>
                        </a:rPr>
                        <a:t>Đầu</a:t>
                      </a:r>
                      <a:r>
                        <a:rPr lang="en-US" sz="1800" dirty="0">
                          <a:effectLst/>
                        </a:rPr>
                        <a:t> </a:t>
                      </a:r>
                      <a:r>
                        <a:rPr lang="en-US" sz="1800" dirty="0" err="1">
                          <a:effectLst/>
                        </a:rPr>
                        <a:t>tư</a:t>
                      </a:r>
                      <a:r>
                        <a:rPr lang="en-US" sz="1800" dirty="0">
                          <a:effectLst/>
                        </a:rPr>
                        <a:t> </a:t>
                      </a:r>
                      <a:r>
                        <a:rPr lang="en-US" sz="1800" dirty="0" err="1">
                          <a:effectLst/>
                        </a:rPr>
                        <a:t>công</a:t>
                      </a:r>
                      <a:r>
                        <a:rPr lang="en-US" sz="1800" dirty="0">
                          <a:effectLst/>
                        </a:rPr>
                        <a:t> </a:t>
                      </a:r>
                      <a:r>
                        <a:rPr lang="en-US" sz="1800" dirty="0" err="1">
                          <a:effectLst/>
                        </a:rPr>
                        <a:t>vào</a:t>
                      </a:r>
                      <a:r>
                        <a:rPr lang="en-US" sz="1800" dirty="0">
                          <a:effectLst/>
                        </a:rPr>
                        <a:t> </a:t>
                      </a:r>
                      <a:r>
                        <a:rPr lang="en-US" sz="1800" dirty="0" err="1">
                          <a:effectLst/>
                        </a:rPr>
                        <a:t>cơ</a:t>
                      </a:r>
                      <a:r>
                        <a:rPr lang="en-US" sz="1800" dirty="0">
                          <a:effectLst/>
                        </a:rPr>
                        <a:t> </a:t>
                      </a:r>
                      <a:r>
                        <a:rPr lang="en-US" sz="1800" dirty="0" err="1">
                          <a:effectLst/>
                        </a:rPr>
                        <a:t>sở</a:t>
                      </a:r>
                      <a:r>
                        <a:rPr lang="en-US" sz="1800" dirty="0">
                          <a:effectLst/>
                        </a:rPr>
                        <a:t> </a:t>
                      </a:r>
                      <a:r>
                        <a:rPr lang="en-US" sz="1800" dirty="0" err="1">
                          <a:effectLst/>
                        </a:rPr>
                        <a:t>hạ</a:t>
                      </a:r>
                      <a:r>
                        <a:rPr lang="en-US" sz="1800" dirty="0">
                          <a:effectLst/>
                        </a:rPr>
                        <a:t> </a:t>
                      </a:r>
                      <a:r>
                        <a:rPr lang="en-US" sz="1800" dirty="0" err="1">
                          <a:effectLst/>
                        </a:rPr>
                        <a:t>tầng</a:t>
                      </a:r>
                      <a:r>
                        <a:rPr lang="en-US" sz="1800" dirty="0">
                          <a:effectLst/>
                        </a:rPr>
                        <a:t> 2011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tc>
                <a:tc>
                  <a:txBody>
                    <a:bodyPr/>
                    <a:lstStyle/>
                    <a:p>
                      <a:pPr algn="ctr">
                        <a:lnSpc>
                          <a:spcPct val="107000"/>
                        </a:lnSpc>
                        <a:spcAft>
                          <a:spcPts val="800"/>
                        </a:spcAft>
                        <a:tabLst>
                          <a:tab pos="522605" algn="ctr"/>
                        </a:tabLst>
                      </a:pPr>
                      <a:r>
                        <a:rPr lang="en-US" sz="1800" dirty="0" err="1">
                          <a:effectLst/>
                        </a:rPr>
                        <a:t>Yêu</a:t>
                      </a:r>
                      <a:r>
                        <a:rPr lang="en-US" sz="1800" dirty="0">
                          <a:effectLst/>
                        </a:rPr>
                        <a:t> </a:t>
                      </a:r>
                      <a:r>
                        <a:rPr lang="en-US" sz="1800" dirty="0" err="1">
                          <a:effectLst/>
                        </a:rPr>
                        <a:t>cầu</a:t>
                      </a:r>
                      <a:r>
                        <a:rPr lang="en-US" sz="1800" dirty="0">
                          <a:effectLst/>
                        </a:rPr>
                        <a:t> </a:t>
                      </a:r>
                      <a:r>
                        <a:rPr lang="en-US" sz="1800" dirty="0" err="1">
                          <a:effectLst/>
                        </a:rPr>
                        <a:t>đầu</a:t>
                      </a:r>
                      <a:r>
                        <a:rPr lang="en-US" sz="1800" dirty="0">
                          <a:effectLst/>
                        </a:rPr>
                        <a:t> </a:t>
                      </a:r>
                      <a:r>
                        <a:rPr lang="en-US" sz="1800" dirty="0" err="1">
                          <a:effectLst/>
                        </a:rPr>
                        <a:t>tư</a:t>
                      </a:r>
                      <a:r>
                        <a:rPr lang="en-US" sz="1800" dirty="0">
                          <a:effectLst/>
                        </a:rPr>
                        <a:t> </a:t>
                      </a:r>
                      <a:r>
                        <a:rPr lang="en-US" sz="1800" dirty="0" err="1">
                          <a:effectLst/>
                        </a:rPr>
                        <a:t>khi</a:t>
                      </a:r>
                      <a:r>
                        <a:rPr lang="en-US" sz="1800" dirty="0">
                          <a:effectLst/>
                        </a:rPr>
                        <a:t> </a:t>
                      </a:r>
                      <a:r>
                        <a:rPr lang="en-US" sz="1800" dirty="0" err="1">
                          <a:effectLst/>
                        </a:rPr>
                        <a:t>không</a:t>
                      </a:r>
                      <a:r>
                        <a:rPr lang="en-US" sz="1800" dirty="0">
                          <a:effectLst/>
                        </a:rPr>
                        <a:t> </a:t>
                      </a:r>
                      <a:r>
                        <a:rPr lang="en-US" sz="1800" dirty="0" err="1">
                          <a:effectLst/>
                        </a:rPr>
                        <a:t>có</a:t>
                      </a:r>
                      <a:r>
                        <a:rPr lang="en-US" sz="1800" dirty="0">
                          <a:effectLst/>
                        </a:rPr>
                        <a:t> </a:t>
                      </a:r>
                      <a:r>
                        <a:rPr lang="en-US" sz="1800" dirty="0" err="1">
                          <a:effectLst/>
                        </a:rPr>
                        <a:t>biến</a:t>
                      </a:r>
                      <a:r>
                        <a:rPr lang="en-US" sz="1800" dirty="0">
                          <a:effectLst/>
                        </a:rPr>
                        <a:t> </a:t>
                      </a:r>
                      <a:r>
                        <a:rPr lang="en-US" sz="1800" dirty="0" err="1">
                          <a:effectLst/>
                        </a:rPr>
                        <a:t>đổi</a:t>
                      </a:r>
                      <a:r>
                        <a:rPr lang="en-US" sz="1800" dirty="0">
                          <a:effectLst/>
                        </a:rPr>
                        <a:t> </a:t>
                      </a:r>
                      <a:r>
                        <a:rPr lang="en-US" sz="1800" dirty="0" err="1">
                          <a:effectLst/>
                        </a:rPr>
                        <a:t>khí</a:t>
                      </a:r>
                      <a:r>
                        <a:rPr lang="en-US" sz="1800" dirty="0">
                          <a:effectLst/>
                        </a:rPr>
                        <a:t> </a:t>
                      </a:r>
                      <a:r>
                        <a:rPr lang="en-US" sz="1800" dirty="0" err="1">
                          <a:effectLst/>
                        </a:rPr>
                        <a:t>hậu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tc>
                <a:tc>
                  <a:txBody>
                    <a:bodyPr/>
                    <a:lstStyle/>
                    <a:p>
                      <a:pPr algn="ctr">
                        <a:lnSpc>
                          <a:spcPct val="107000"/>
                        </a:lnSpc>
                        <a:spcAft>
                          <a:spcPts val="800"/>
                        </a:spcAft>
                        <a:tabLst>
                          <a:tab pos="522605" algn="ctr"/>
                        </a:tabLst>
                      </a:pPr>
                      <a:r>
                        <a:rPr lang="en-US" sz="1800" dirty="0" err="1">
                          <a:effectLst/>
                        </a:rPr>
                        <a:t>Yêu</a:t>
                      </a:r>
                      <a:r>
                        <a:rPr lang="en-US" sz="1800" dirty="0">
                          <a:effectLst/>
                        </a:rPr>
                        <a:t> </a:t>
                      </a:r>
                      <a:r>
                        <a:rPr lang="en-US" sz="1800" dirty="0" err="1">
                          <a:effectLst/>
                        </a:rPr>
                        <a:t>cầu</a:t>
                      </a:r>
                      <a:r>
                        <a:rPr lang="en-US" sz="1800" dirty="0">
                          <a:effectLst/>
                        </a:rPr>
                        <a:t> </a:t>
                      </a:r>
                      <a:r>
                        <a:rPr lang="en-US" sz="1800" dirty="0" err="1">
                          <a:effectLst/>
                        </a:rPr>
                        <a:t>đầu</a:t>
                      </a:r>
                      <a:r>
                        <a:rPr lang="en-US" sz="1800" dirty="0">
                          <a:effectLst/>
                        </a:rPr>
                        <a:t> </a:t>
                      </a:r>
                      <a:r>
                        <a:rPr lang="en-US" sz="1800" dirty="0" err="1">
                          <a:effectLst/>
                        </a:rPr>
                        <a:t>tư</a:t>
                      </a:r>
                      <a:r>
                        <a:rPr lang="en-US" sz="1800" dirty="0">
                          <a:effectLst/>
                        </a:rPr>
                        <a:t> </a:t>
                      </a:r>
                      <a:r>
                        <a:rPr lang="en-US" sz="1800" dirty="0" err="1">
                          <a:effectLst/>
                        </a:rPr>
                        <a:t>khi</a:t>
                      </a:r>
                      <a:r>
                        <a:rPr lang="en-US" sz="1800" dirty="0">
                          <a:effectLst/>
                        </a:rPr>
                        <a:t> </a:t>
                      </a:r>
                      <a:r>
                        <a:rPr lang="en-US" sz="1800" dirty="0" err="1">
                          <a:effectLst/>
                        </a:rPr>
                        <a:t>có</a:t>
                      </a:r>
                      <a:r>
                        <a:rPr lang="en-US" sz="1800" dirty="0">
                          <a:effectLst/>
                        </a:rPr>
                        <a:t> </a:t>
                      </a:r>
                      <a:r>
                        <a:rPr lang="en-US" sz="1800" dirty="0" err="1">
                          <a:effectLst/>
                        </a:rPr>
                        <a:t>biến</a:t>
                      </a:r>
                      <a:r>
                        <a:rPr lang="en-US" sz="1800" dirty="0">
                          <a:effectLst/>
                        </a:rPr>
                        <a:t> </a:t>
                      </a:r>
                      <a:r>
                        <a:rPr lang="en-US" sz="1800" dirty="0" err="1">
                          <a:effectLst/>
                        </a:rPr>
                        <a:t>đổi</a:t>
                      </a:r>
                      <a:r>
                        <a:rPr lang="en-US" sz="1800" dirty="0">
                          <a:effectLst/>
                        </a:rPr>
                        <a:t> </a:t>
                      </a:r>
                      <a:r>
                        <a:rPr lang="en-US" sz="1800" dirty="0" err="1">
                          <a:effectLst/>
                        </a:rPr>
                        <a:t>khí</a:t>
                      </a:r>
                      <a:r>
                        <a:rPr lang="en-US" sz="1800" dirty="0">
                          <a:effectLst/>
                        </a:rPr>
                        <a:t> </a:t>
                      </a:r>
                      <a:r>
                        <a:rPr lang="en-US" sz="1800" dirty="0" err="1">
                          <a:effectLst/>
                        </a:rPr>
                        <a:t>hậu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tc>
                <a:extLst>
                  <a:ext uri="{0D108BD9-81ED-4DB2-BD59-A6C34878D82A}">
                    <a16:rowId xmlns:a16="http://schemas.microsoft.com/office/drawing/2014/main" xmlns="" val="284589200"/>
                  </a:ext>
                </a:extLst>
              </a:tr>
              <a:tr h="489097">
                <a:tc>
                  <a:txBody>
                    <a:bodyPr/>
                    <a:lstStyle/>
                    <a:p>
                      <a:pPr>
                        <a:lnSpc>
                          <a:spcPct val="107000"/>
                        </a:lnSpc>
                        <a:spcAft>
                          <a:spcPts val="800"/>
                        </a:spcAft>
                        <a:tabLst>
                          <a:tab pos="522605" algn="ctr"/>
                        </a:tabLst>
                      </a:pPr>
                      <a:r>
                        <a:rPr lang="en-US" sz="1800" dirty="0">
                          <a:effectLst/>
                        </a:rPr>
                        <a:t>Nam Á</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nchor="ctr"/>
                </a:tc>
                <a:tc>
                  <a:txBody>
                    <a:bodyPr/>
                    <a:lstStyle/>
                    <a:p>
                      <a:pPr algn="r">
                        <a:lnSpc>
                          <a:spcPct val="107000"/>
                        </a:lnSpc>
                        <a:spcAft>
                          <a:spcPts val="800"/>
                        </a:spcAft>
                        <a:tabLst>
                          <a:tab pos="522605" algn="ctr"/>
                        </a:tabLst>
                      </a:pPr>
                      <a:r>
                        <a:rPr lang="en-US" sz="1800" dirty="0">
                          <a:effectLst/>
                        </a:rPr>
                        <a:t>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nchor="ctr"/>
                </a:tc>
                <a:tc>
                  <a:txBody>
                    <a:bodyPr/>
                    <a:lstStyle/>
                    <a:p>
                      <a:pPr algn="r">
                        <a:lnSpc>
                          <a:spcPct val="107000"/>
                        </a:lnSpc>
                        <a:spcAft>
                          <a:spcPts val="800"/>
                        </a:spcAft>
                        <a:tabLst>
                          <a:tab pos="522605" algn="ctr"/>
                        </a:tabLst>
                      </a:pPr>
                      <a:r>
                        <a:rPr lang="en-US" sz="1800" dirty="0">
                          <a:effectLst/>
                        </a:rPr>
                        <a:t>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nchor="ctr"/>
                </a:tc>
                <a:tc>
                  <a:txBody>
                    <a:bodyPr/>
                    <a:lstStyle/>
                    <a:p>
                      <a:pPr algn="r">
                        <a:lnSpc>
                          <a:spcPct val="107000"/>
                        </a:lnSpc>
                        <a:spcAft>
                          <a:spcPts val="800"/>
                        </a:spcAft>
                        <a:tabLst>
                          <a:tab pos="522605" algn="ctr"/>
                        </a:tabLst>
                      </a:pPr>
                      <a:r>
                        <a:rPr lang="en-US" sz="1800" dirty="0">
                          <a:effectLst/>
                        </a:rPr>
                        <a:t>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nchor="ctr"/>
                </a:tc>
                <a:extLst>
                  <a:ext uri="{0D108BD9-81ED-4DB2-BD59-A6C34878D82A}">
                    <a16:rowId xmlns:a16="http://schemas.microsoft.com/office/drawing/2014/main" xmlns="" val="3274882805"/>
                  </a:ext>
                </a:extLst>
              </a:tr>
              <a:tr h="586907">
                <a:tc>
                  <a:txBody>
                    <a:bodyPr/>
                    <a:lstStyle/>
                    <a:p>
                      <a:pPr>
                        <a:lnSpc>
                          <a:spcPct val="107000"/>
                        </a:lnSpc>
                        <a:spcAft>
                          <a:spcPts val="800"/>
                        </a:spcAft>
                        <a:tabLst>
                          <a:tab pos="522605" algn="ctr"/>
                        </a:tabLs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Đông</a:t>
                      </a:r>
                      <a:r>
                        <a:rPr lang="en-US" sz="1800" dirty="0">
                          <a:effectLst/>
                          <a:latin typeface="Calibri" panose="020F0502020204030204" pitchFamily="34" charset="0"/>
                          <a:ea typeface="Calibri" panose="020F0502020204030204" pitchFamily="34" charset="0"/>
                          <a:cs typeface="Times New Roman" panose="02020603050405020304" pitchFamily="18" charset="0"/>
                        </a:rPr>
                        <a:t> Nam Á</a:t>
                      </a:r>
                    </a:p>
                  </a:txBody>
                  <a:tcPr marL="57639" marR="57639" marT="0" marB="0" anchor="ctr"/>
                </a:tc>
                <a:tc>
                  <a:txBody>
                    <a:bodyPr/>
                    <a:lstStyle/>
                    <a:p>
                      <a:pPr algn="r">
                        <a:lnSpc>
                          <a:spcPct val="107000"/>
                        </a:lnSpc>
                        <a:spcAft>
                          <a:spcPts val="800"/>
                        </a:spcAft>
                        <a:tabLst>
                          <a:tab pos="522605" algn="ctr"/>
                        </a:tabLst>
                      </a:pPr>
                      <a:r>
                        <a:rPr lang="en-US" sz="1800" dirty="0">
                          <a:effectLst/>
                        </a:rPr>
                        <a:t>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nchor="ctr"/>
                </a:tc>
                <a:tc>
                  <a:txBody>
                    <a:bodyPr/>
                    <a:lstStyle/>
                    <a:p>
                      <a:pPr algn="r">
                        <a:lnSpc>
                          <a:spcPct val="107000"/>
                        </a:lnSpc>
                        <a:spcAft>
                          <a:spcPts val="800"/>
                        </a:spcAft>
                        <a:tabLst>
                          <a:tab pos="522605" algn="ctr"/>
                        </a:tabLst>
                      </a:pPr>
                      <a:r>
                        <a:rPr lang="en-US" sz="1800" dirty="0">
                          <a:effectLst/>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nchor="ctr"/>
                </a:tc>
                <a:tc>
                  <a:txBody>
                    <a:bodyPr/>
                    <a:lstStyle/>
                    <a:p>
                      <a:pPr algn="r">
                        <a:lnSpc>
                          <a:spcPct val="107000"/>
                        </a:lnSpc>
                        <a:spcAft>
                          <a:spcPts val="800"/>
                        </a:spcAft>
                        <a:tabLst>
                          <a:tab pos="522605" algn="ctr"/>
                        </a:tabLst>
                      </a:pPr>
                      <a:r>
                        <a:rPr lang="en-US" sz="1800" dirty="0">
                          <a:solidFill>
                            <a:srgbClr val="FF0000"/>
                          </a:solidFill>
                          <a:effectLst/>
                        </a:rPr>
                        <a:t>5,7%</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39" marR="57639" marT="0" marB="0" anchor="ctr"/>
                </a:tc>
                <a:extLst>
                  <a:ext uri="{0D108BD9-81ED-4DB2-BD59-A6C34878D82A}">
                    <a16:rowId xmlns:a16="http://schemas.microsoft.com/office/drawing/2014/main" xmlns="" val="439259281"/>
                  </a:ext>
                </a:extLst>
              </a:tr>
            </a:tbl>
          </a:graphicData>
        </a:graphic>
      </p:graphicFrame>
      <p:graphicFrame>
        <p:nvGraphicFramePr>
          <p:cNvPr id="6" name="Content Placeholder 5">
            <a:extLst>
              <a:ext uri="{FF2B5EF4-FFF2-40B4-BE49-F238E27FC236}">
                <a16:creationId xmlns:a16="http://schemas.microsoft.com/office/drawing/2014/main" xmlns="" id="{823610DD-E452-4148-8257-5F58B66F2F4C}"/>
              </a:ext>
            </a:extLst>
          </p:cNvPr>
          <p:cNvGraphicFramePr>
            <a:graphicFrameLocks noGrp="1"/>
          </p:cNvGraphicFramePr>
          <p:nvPr>
            <p:ph sz="half" idx="2"/>
            <p:extLst>
              <p:ext uri="{D42A27DB-BD31-4B8C-83A1-F6EECF244321}">
                <p14:modId xmlns:p14="http://schemas.microsoft.com/office/powerpoint/2010/main" val="3710034433"/>
              </p:ext>
            </p:extLst>
          </p:nvPr>
        </p:nvGraphicFramePr>
        <p:xfrm>
          <a:off x="5309118" y="1825625"/>
          <a:ext cx="6044682" cy="435629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EE1D9A69-25F1-4083-B73A-D47442DF95B4}"/>
              </a:ext>
            </a:extLst>
          </p:cNvPr>
          <p:cNvSpPr txBox="1"/>
          <p:nvPr/>
        </p:nvSpPr>
        <p:spPr>
          <a:xfrm>
            <a:off x="187173" y="6300236"/>
            <a:ext cx="4562380" cy="276999"/>
          </a:xfrm>
          <a:prstGeom prst="rect">
            <a:avLst/>
          </a:prstGeom>
          <a:noFill/>
        </p:spPr>
        <p:txBody>
          <a:bodyPr wrap="square" rtlCol="0">
            <a:spAutoFit/>
          </a:bodyPr>
          <a:lstStyle/>
          <a:p>
            <a:r>
              <a:rPr lang="en-US" sz="1200" i="1" dirty="0"/>
              <a:t>Source: Asian Development Bank</a:t>
            </a:r>
          </a:p>
        </p:txBody>
      </p:sp>
      <p:sp>
        <p:nvSpPr>
          <p:cNvPr id="8" name="TextBox 7">
            <a:extLst>
              <a:ext uri="{FF2B5EF4-FFF2-40B4-BE49-F238E27FC236}">
                <a16:creationId xmlns:a16="http://schemas.microsoft.com/office/drawing/2014/main" xmlns="" id="{2E679BAC-4762-4471-80A2-1B074D749610}"/>
              </a:ext>
            </a:extLst>
          </p:cNvPr>
          <p:cNvSpPr txBox="1"/>
          <p:nvPr/>
        </p:nvSpPr>
        <p:spPr>
          <a:xfrm>
            <a:off x="5861484" y="6181916"/>
            <a:ext cx="4562380" cy="276999"/>
          </a:xfrm>
          <a:prstGeom prst="rect">
            <a:avLst/>
          </a:prstGeom>
          <a:noFill/>
        </p:spPr>
        <p:txBody>
          <a:bodyPr wrap="square" rtlCol="0">
            <a:spAutoFit/>
          </a:bodyPr>
          <a:lstStyle/>
          <a:p>
            <a:r>
              <a:rPr lang="en-US" sz="1200" i="1" dirty="0"/>
              <a:t>Source: IMF</a:t>
            </a:r>
          </a:p>
        </p:txBody>
      </p:sp>
    </p:spTree>
    <p:extLst>
      <p:ext uri="{BB962C8B-B14F-4D97-AF65-F5344CB8AC3E}">
        <p14:creationId xmlns:p14="http://schemas.microsoft.com/office/powerpoint/2010/main" val="248891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ED9B6-DACA-49EE-80C3-1514C190A1E2}"/>
              </a:ext>
            </a:extLst>
          </p:cNvPr>
          <p:cNvSpPr>
            <a:spLocks noGrp="1"/>
          </p:cNvSpPr>
          <p:nvPr>
            <p:ph type="title"/>
          </p:nvPr>
        </p:nvSpPr>
        <p:spPr>
          <a:xfrm>
            <a:off x="346719" y="379107"/>
            <a:ext cx="10515600" cy="810592"/>
          </a:xfrm>
        </p:spPr>
        <p:txBody>
          <a:bodyPr>
            <a:noAutofit/>
          </a:bodyPr>
          <a:lstStyle/>
          <a:p>
            <a:r>
              <a:rPr lang="en-US" sz="2800" dirty="0" err="1"/>
              <a:t>Nguyên</a:t>
            </a:r>
            <a:r>
              <a:rPr lang="en-US" sz="2800" dirty="0"/>
              <a:t> </a:t>
            </a:r>
            <a:r>
              <a:rPr lang="en-US" sz="2800" dirty="0" err="1"/>
              <a:t>tắc</a:t>
            </a:r>
            <a:r>
              <a:rPr lang="en-US" sz="2800" dirty="0"/>
              <a:t> 1: </a:t>
            </a:r>
            <a:r>
              <a:rPr lang="en-US" sz="2800" dirty="0" err="1"/>
              <a:t>Đầu</a:t>
            </a:r>
            <a:r>
              <a:rPr lang="en-US" sz="2800" dirty="0"/>
              <a:t> </a:t>
            </a:r>
            <a:r>
              <a:rPr lang="en-US" sz="2800" dirty="0" err="1"/>
              <a:t>tư</a:t>
            </a:r>
            <a:r>
              <a:rPr lang="en-US" sz="2800" dirty="0"/>
              <a:t> </a:t>
            </a:r>
            <a:r>
              <a:rPr lang="en-US" sz="2800" dirty="0" err="1"/>
              <a:t>tạo</a:t>
            </a:r>
            <a:r>
              <a:rPr lang="en-US" sz="2800" dirty="0"/>
              <a:t> ra </a:t>
            </a:r>
            <a:r>
              <a:rPr lang="en-US" sz="2800" dirty="0" err="1"/>
              <a:t>tiết</a:t>
            </a:r>
            <a:r>
              <a:rPr lang="en-US" sz="2800" dirty="0"/>
              <a:t> </a:t>
            </a:r>
            <a:r>
              <a:rPr lang="en-US" sz="2800" dirty="0" err="1"/>
              <a:t>kiệm</a:t>
            </a:r>
            <a:r>
              <a:rPr lang="en-US" sz="2800" dirty="0"/>
              <a:t> (</a:t>
            </a:r>
            <a:r>
              <a:rPr lang="en-US" sz="2800" dirty="0" err="1"/>
              <a:t>không</a:t>
            </a:r>
            <a:r>
              <a:rPr lang="en-US" sz="2800" dirty="0"/>
              <a:t> </a:t>
            </a:r>
            <a:r>
              <a:rPr lang="en-US" sz="2800" dirty="0" err="1"/>
              <a:t>phải</a:t>
            </a:r>
            <a:r>
              <a:rPr lang="en-US" sz="2800" dirty="0"/>
              <a:t> </a:t>
            </a:r>
            <a:r>
              <a:rPr lang="en-US" sz="2800" dirty="0" err="1"/>
              <a:t>chiều</a:t>
            </a:r>
            <a:r>
              <a:rPr lang="en-US" sz="2800" dirty="0"/>
              <a:t> </a:t>
            </a:r>
            <a:r>
              <a:rPr lang="en-US" sz="2800" dirty="0" err="1"/>
              <a:t>ngược</a:t>
            </a:r>
            <a:r>
              <a:rPr lang="en-US" sz="2800" dirty="0"/>
              <a:t> </a:t>
            </a:r>
            <a:r>
              <a:rPr lang="en-US" sz="2800" dirty="0" err="1"/>
              <a:t>lại</a:t>
            </a:r>
            <a:r>
              <a:rPr lang="en-US" sz="2800" dirty="0"/>
              <a:t>)</a:t>
            </a:r>
          </a:p>
        </p:txBody>
      </p:sp>
      <p:sp>
        <p:nvSpPr>
          <p:cNvPr id="4" name="Content Placeholder 3">
            <a:extLst>
              <a:ext uri="{FF2B5EF4-FFF2-40B4-BE49-F238E27FC236}">
                <a16:creationId xmlns:a16="http://schemas.microsoft.com/office/drawing/2014/main" xmlns="" id="{8A688797-B181-411F-8BA2-4DBEFF0DA864}"/>
              </a:ext>
            </a:extLst>
          </p:cNvPr>
          <p:cNvSpPr>
            <a:spLocks noGrp="1"/>
          </p:cNvSpPr>
          <p:nvPr>
            <p:ph sz="half" idx="2"/>
          </p:nvPr>
        </p:nvSpPr>
        <p:spPr/>
        <p:txBody>
          <a:bodyPr>
            <a:normAutofit fontScale="92500" lnSpcReduction="10000"/>
          </a:bodyPr>
          <a:lstStyle/>
          <a:p>
            <a:r>
              <a:rPr lang="en-US" sz="2400" dirty="0" err="1"/>
              <a:t>Thời</a:t>
            </a:r>
            <a:r>
              <a:rPr lang="en-US" sz="2400" dirty="0"/>
              <a:t> </a:t>
            </a:r>
            <a:r>
              <a:rPr lang="en-US" sz="2400" dirty="0" err="1"/>
              <a:t>kỳ</a:t>
            </a:r>
            <a:r>
              <a:rPr lang="en-US" sz="2400" dirty="0"/>
              <a:t> </a:t>
            </a:r>
            <a:r>
              <a:rPr lang="en-US" sz="2400" dirty="0" err="1"/>
              <a:t>công</a:t>
            </a:r>
            <a:r>
              <a:rPr lang="en-US" sz="2400" dirty="0"/>
              <a:t> </a:t>
            </a:r>
            <a:r>
              <a:rPr lang="en-US" sz="2400" dirty="0" err="1"/>
              <a:t>nghiệp</a:t>
            </a:r>
            <a:r>
              <a:rPr lang="en-US" sz="2400" dirty="0"/>
              <a:t> </a:t>
            </a:r>
            <a:r>
              <a:rPr lang="en-US" sz="2400" dirty="0" err="1"/>
              <a:t>hóa</a:t>
            </a:r>
            <a:r>
              <a:rPr lang="en-US" sz="2400" dirty="0"/>
              <a:t> </a:t>
            </a:r>
            <a:r>
              <a:rPr lang="en-US" sz="2400" dirty="0" err="1"/>
              <a:t>nhanh</a:t>
            </a:r>
            <a:r>
              <a:rPr lang="en-US" sz="2400" dirty="0"/>
              <a:t> </a:t>
            </a:r>
            <a:r>
              <a:rPr lang="en-US" sz="2400" dirty="0" err="1"/>
              <a:t>của</a:t>
            </a:r>
            <a:r>
              <a:rPr lang="en-US" sz="2400" dirty="0"/>
              <a:t> </a:t>
            </a:r>
            <a:r>
              <a:rPr lang="en-US" sz="2400" dirty="0" err="1"/>
              <a:t>Hàn</a:t>
            </a:r>
            <a:r>
              <a:rPr lang="en-US" sz="2400" dirty="0"/>
              <a:t> </a:t>
            </a:r>
            <a:r>
              <a:rPr lang="en-US" sz="2400" dirty="0" err="1"/>
              <a:t>Quốc</a:t>
            </a:r>
            <a:r>
              <a:rPr lang="en-US" sz="2400" dirty="0"/>
              <a:t> </a:t>
            </a:r>
            <a:r>
              <a:rPr lang="en-US" sz="2400" dirty="0" err="1"/>
              <a:t>từ</a:t>
            </a:r>
            <a:r>
              <a:rPr lang="en-US" sz="2400" dirty="0"/>
              <a:t> </a:t>
            </a:r>
            <a:r>
              <a:rPr lang="en-US" sz="2400" dirty="0" err="1"/>
              <a:t>những</a:t>
            </a:r>
            <a:r>
              <a:rPr lang="en-US" sz="2400" dirty="0"/>
              <a:t> </a:t>
            </a:r>
            <a:r>
              <a:rPr lang="en-US" sz="2400" dirty="0" err="1"/>
              <a:t>năm</a:t>
            </a:r>
            <a:r>
              <a:rPr lang="en-US" sz="2400" dirty="0"/>
              <a:t> 1960 </a:t>
            </a:r>
            <a:r>
              <a:rPr lang="en-US" sz="2400" dirty="0" err="1"/>
              <a:t>bắt</a:t>
            </a:r>
            <a:r>
              <a:rPr lang="en-US" sz="2400" dirty="0"/>
              <a:t> </a:t>
            </a:r>
            <a:r>
              <a:rPr lang="en-US" sz="2400" dirty="0" err="1"/>
              <a:t>đầu</a:t>
            </a:r>
            <a:r>
              <a:rPr lang="en-US" sz="2400" dirty="0"/>
              <a:t> </a:t>
            </a:r>
            <a:r>
              <a:rPr lang="en-US" sz="2400" dirty="0" err="1"/>
              <a:t>với</a:t>
            </a:r>
            <a:r>
              <a:rPr lang="en-US" sz="2400" dirty="0"/>
              <a:t> </a:t>
            </a:r>
            <a:r>
              <a:rPr lang="en-US" sz="2400" dirty="0" err="1"/>
              <a:t>tỷ</a:t>
            </a:r>
            <a:r>
              <a:rPr lang="en-US" sz="2400" dirty="0"/>
              <a:t> </a:t>
            </a:r>
            <a:r>
              <a:rPr lang="en-US" sz="2400" dirty="0" err="1"/>
              <a:t>lệ</a:t>
            </a:r>
            <a:r>
              <a:rPr lang="en-US" sz="2400" dirty="0"/>
              <a:t> </a:t>
            </a:r>
            <a:r>
              <a:rPr lang="en-US" sz="2400" dirty="0" err="1"/>
              <a:t>tiết</a:t>
            </a:r>
            <a:r>
              <a:rPr lang="en-US" sz="2400" dirty="0"/>
              <a:t> </a:t>
            </a:r>
            <a:r>
              <a:rPr lang="en-US" sz="2400" dirty="0" err="1"/>
              <a:t>kiệm</a:t>
            </a:r>
            <a:r>
              <a:rPr lang="en-US" sz="2400" dirty="0"/>
              <a:t> </a:t>
            </a:r>
            <a:r>
              <a:rPr lang="en-US" sz="2400" dirty="0" err="1"/>
              <a:t>trong</a:t>
            </a:r>
            <a:r>
              <a:rPr lang="en-US" sz="2400" dirty="0"/>
              <a:t> </a:t>
            </a:r>
            <a:r>
              <a:rPr lang="en-US" sz="2400" dirty="0" err="1"/>
              <a:t>nước</a:t>
            </a:r>
            <a:r>
              <a:rPr lang="en-US" sz="2400" dirty="0"/>
              <a:t> </a:t>
            </a:r>
            <a:r>
              <a:rPr lang="en-US" sz="2400" dirty="0" err="1"/>
              <a:t>là</a:t>
            </a:r>
            <a:r>
              <a:rPr lang="en-US" sz="2400" dirty="0"/>
              <a:t> 0,3% GDP, </a:t>
            </a:r>
            <a:r>
              <a:rPr lang="en-US" sz="2400" dirty="0" err="1"/>
              <a:t>cho</a:t>
            </a:r>
            <a:r>
              <a:rPr lang="en-US" sz="2400" dirty="0"/>
              <a:t> </a:t>
            </a:r>
            <a:r>
              <a:rPr lang="en-US" sz="2400" dirty="0" err="1"/>
              <a:t>tới</a:t>
            </a:r>
            <a:r>
              <a:rPr lang="en-US" sz="2400" dirty="0"/>
              <a:t> </a:t>
            </a:r>
            <a:r>
              <a:rPr lang="en-US" sz="2400" dirty="0" err="1"/>
              <a:t>năm</a:t>
            </a:r>
            <a:r>
              <a:rPr lang="en-US" sz="2400" dirty="0"/>
              <a:t> 1973 </a:t>
            </a:r>
            <a:r>
              <a:rPr lang="en-US" sz="2400" dirty="0" err="1"/>
              <a:t>mới</a:t>
            </a:r>
            <a:r>
              <a:rPr lang="en-US" sz="2400" dirty="0"/>
              <a:t> </a:t>
            </a:r>
            <a:r>
              <a:rPr lang="en-US" sz="2400" dirty="0" err="1"/>
              <a:t>đạt</a:t>
            </a:r>
            <a:r>
              <a:rPr lang="en-US" sz="2400" dirty="0"/>
              <a:t> 20%.</a:t>
            </a:r>
          </a:p>
          <a:p>
            <a:r>
              <a:rPr lang="en-US" sz="2400" dirty="0"/>
              <a:t>30% </a:t>
            </a:r>
            <a:r>
              <a:rPr lang="en-US" sz="2400" dirty="0" err="1"/>
              <a:t>vào</a:t>
            </a:r>
            <a:r>
              <a:rPr lang="en-US" sz="2400" dirty="0"/>
              <a:t> </a:t>
            </a:r>
            <a:r>
              <a:rPr lang="en-US" sz="2400" dirty="0" err="1"/>
              <a:t>năm</a:t>
            </a:r>
            <a:r>
              <a:rPr lang="en-US" sz="2400" dirty="0"/>
              <a:t> 1978, </a:t>
            </a:r>
            <a:r>
              <a:rPr lang="en-US" sz="2400" dirty="0" err="1"/>
              <a:t>sau</a:t>
            </a:r>
            <a:r>
              <a:rPr lang="en-US" sz="2400" dirty="0"/>
              <a:t> </a:t>
            </a:r>
            <a:r>
              <a:rPr lang="en-US" sz="2400" dirty="0" err="1"/>
              <a:t>đó</a:t>
            </a:r>
            <a:r>
              <a:rPr lang="en-US" sz="2400" dirty="0"/>
              <a:t> </a:t>
            </a:r>
            <a:r>
              <a:rPr lang="en-US" sz="2400" dirty="0" err="1"/>
              <a:t>không</a:t>
            </a:r>
            <a:r>
              <a:rPr lang="en-US" sz="2400" dirty="0"/>
              <a:t> </a:t>
            </a:r>
            <a:r>
              <a:rPr lang="en-US" sz="2400" dirty="0" err="1"/>
              <a:t>dưới</a:t>
            </a:r>
            <a:r>
              <a:rPr lang="en-US" sz="2400" dirty="0"/>
              <a:t> </a:t>
            </a:r>
            <a:r>
              <a:rPr lang="en-US" sz="2400" dirty="0" err="1"/>
              <a:t>mức</a:t>
            </a:r>
            <a:r>
              <a:rPr lang="en-US" sz="2400" dirty="0"/>
              <a:t> </a:t>
            </a:r>
            <a:r>
              <a:rPr lang="en-US" sz="2400" dirty="0" err="1"/>
              <a:t>này</a:t>
            </a:r>
            <a:r>
              <a:rPr lang="en-US" sz="2400" dirty="0"/>
              <a:t>.</a:t>
            </a:r>
          </a:p>
          <a:p>
            <a:r>
              <a:rPr lang="en-US" sz="2400" dirty="0"/>
              <a:t>Han </a:t>
            </a:r>
            <a:r>
              <a:rPr lang="en-US" sz="2400" dirty="0" err="1"/>
              <a:t>chế</a:t>
            </a:r>
            <a:r>
              <a:rPr lang="en-US" sz="2400" dirty="0"/>
              <a:t> </a:t>
            </a:r>
            <a:r>
              <a:rPr lang="en-US" sz="2400" dirty="0" err="1"/>
              <a:t>chính</a:t>
            </a:r>
            <a:r>
              <a:rPr lang="en-US" sz="2400" dirty="0"/>
              <a:t> </a:t>
            </a:r>
            <a:r>
              <a:rPr lang="en-US" sz="2400" dirty="0" err="1"/>
              <a:t>là</a:t>
            </a:r>
            <a:r>
              <a:rPr lang="en-US" sz="2400" dirty="0"/>
              <a:t> </a:t>
            </a:r>
            <a:r>
              <a:rPr lang="en-US" sz="2400" dirty="0" err="1"/>
              <a:t>khả</a:t>
            </a:r>
            <a:r>
              <a:rPr lang="en-US" sz="2400" dirty="0"/>
              <a:t> </a:t>
            </a:r>
            <a:r>
              <a:rPr lang="en-US" sz="2400" dirty="0" err="1"/>
              <a:t>năng</a:t>
            </a:r>
            <a:r>
              <a:rPr lang="en-US" sz="2400" dirty="0"/>
              <a:t> </a:t>
            </a:r>
            <a:r>
              <a:rPr lang="en-US" sz="2400" dirty="0" err="1"/>
              <a:t>tiếp</a:t>
            </a:r>
            <a:r>
              <a:rPr lang="en-US" sz="2400" dirty="0"/>
              <a:t> </a:t>
            </a:r>
            <a:r>
              <a:rPr lang="en-US" sz="2400" dirty="0" err="1"/>
              <a:t>cận</a:t>
            </a:r>
            <a:r>
              <a:rPr lang="en-US" sz="2400" dirty="0"/>
              <a:t> </a:t>
            </a:r>
            <a:r>
              <a:rPr lang="en-US" sz="2400" dirty="0" err="1"/>
              <a:t>ngoại</a:t>
            </a:r>
            <a:r>
              <a:rPr lang="en-US" sz="2400" dirty="0"/>
              <a:t> </a:t>
            </a:r>
            <a:r>
              <a:rPr lang="en-US" sz="2400" dirty="0" err="1"/>
              <a:t>hối</a:t>
            </a:r>
            <a:r>
              <a:rPr lang="en-US" sz="2400" dirty="0"/>
              <a:t>, </a:t>
            </a:r>
            <a:r>
              <a:rPr lang="en-US" sz="2400" dirty="0" err="1"/>
              <a:t>thâm</a:t>
            </a:r>
            <a:r>
              <a:rPr lang="en-US" sz="2400" dirty="0"/>
              <a:t> </a:t>
            </a:r>
            <a:r>
              <a:rPr lang="en-US" sz="2400" dirty="0" err="1"/>
              <a:t>hụt</a:t>
            </a:r>
            <a:r>
              <a:rPr lang="en-US" sz="2400" dirty="0"/>
              <a:t> </a:t>
            </a:r>
            <a:r>
              <a:rPr lang="en-US" sz="2400" dirty="0" err="1"/>
              <a:t>thương</a:t>
            </a:r>
            <a:r>
              <a:rPr lang="en-US" sz="2400" dirty="0"/>
              <a:t> </a:t>
            </a:r>
            <a:r>
              <a:rPr lang="en-US" sz="2400" dirty="0" err="1"/>
              <a:t>mại</a:t>
            </a:r>
            <a:endParaRPr lang="en-US" sz="2400" dirty="0"/>
          </a:p>
          <a:p>
            <a:r>
              <a:rPr lang="vi-VN" sz="2400" dirty="0"/>
              <a:t>Chính phủ </a:t>
            </a:r>
            <a:r>
              <a:rPr lang="en-US" sz="2400" dirty="0" err="1"/>
              <a:t>tích</a:t>
            </a:r>
            <a:r>
              <a:rPr lang="en-US" sz="2400" dirty="0"/>
              <a:t> </a:t>
            </a:r>
            <a:r>
              <a:rPr lang="en-US" sz="2400" dirty="0" err="1"/>
              <a:t>cực</a:t>
            </a:r>
            <a:r>
              <a:rPr lang="en-US" sz="2400" dirty="0"/>
              <a:t> </a:t>
            </a:r>
            <a:r>
              <a:rPr lang="vi-VN" sz="2400" dirty="0"/>
              <a:t>phân bổ ngoại hối cho các ngành định hướng xuất khẩu; hạn chế tín dụng cho tiêu dùng và đầu cơ</a:t>
            </a:r>
            <a:endParaRPr lang="en-US" sz="2400" dirty="0"/>
          </a:p>
        </p:txBody>
      </p:sp>
      <p:graphicFrame>
        <p:nvGraphicFramePr>
          <p:cNvPr id="5" name="Content Placeholder 4">
            <a:extLst>
              <a:ext uri="{FF2B5EF4-FFF2-40B4-BE49-F238E27FC236}">
                <a16:creationId xmlns:a16="http://schemas.microsoft.com/office/drawing/2014/main" xmlns="" id="{7786B936-79D7-458E-8030-957637EEBC30}"/>
              </a:ext>
            </a:extLst>
          </p:cNvPr>
          <p:cNvGraphicFramePr>
            <a:graphicFrameLocks noGrp="1"/>
          </p:cNvGraphicFramePr>
          <p:nvPr>
            <p:ph sz="half" idx="1"/>
            <p:extLst>
              <p:ext uri="{D42A27DB-BD31-4B8C-83A1-F6EECF244321}">
                <p14:modId xmlns:p14="http://schemas.microsoft.com/office/powerpoint/2010/main" val="1401385244"/>
              </p:ext>
            </p:extLst>
          </p:nvPr>
        </p:nvGraphicFramePr>
        <p:xfrm>
          <a:off x="838200" y="1541721"/>
          <a:ext cx="5181600" cy="46352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017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D55F43-5D45-4FBE-8110-EF2C1869939B}"/>
              </a:ext>
            </a:extLst>
          </p:cNvPr>
          <p:cNvSpPr>
            <a:spLocks noGrp="1"/>
          </p:cNvSpPr>
          <p:nvPr>
            <p:ph type="title"/>
          </p:nvPr>
        </p:nvSpPr>
        <p:spPr/>
        <p:txBody>
          <a:bodyPr>
            <a:noAutofit/>
          </a:bodyPr>
          <a:lstStyle/>
          <a:p>
            <a:r>
              <a:rPr lang="en-US" sz="2800" dirty="0" err="1"/>
              <a:t>Nguyên</a:t>
            </a:r>
            <a:r>
              <a:rPr lang="en-US" sz="2800" dirty="0"/>
              <a:t> </a:t>
            </a:r>
            <a:r>
              <a:rPr lang="en-US" sz="2800" dirty="0" err="1"/>
              <a:t>tắc</a:t>
            </a:r>
            <a:r>
              <a:rPr lang="en-US" sz="2800" dirty="0"/>
              <a:t> 2: </a:t>
            </a:r>
            <a:r>
              <a:rPr lang="en-US" sz="2800" dirty="0" err="1"/>
              <a:t>Tín</a:t>
            </a:r>
            <a:r>
              <a:rPr lang="en-US" sz="2800" dirty="0"/>
              <a:t> </a:t>
            </a:r>
            <a:r>
              <a:rPr lang="en-US" sz="2800" dirty="0" err="1"/>
              <a:t>dụng</a:t>
            </a:r>
            <a:r>
              <a:rPr lang="en-US" sz="2800" dirty="0"/>
              <a:t> </a:t>
            </a:r>
            <a:r>
              <a:rPr lang="en-US" sz="2800" dirty="0" err="1"/>
              <a:t>không</a:t>
            </a:r>
            <a:r>
              <a:rPr lang="en-US" sz="2800" dirty="0"/>
              <a:t> </a:t>
            </a:r>
            <a:r>
              <a:rPr lang="en-US" sz="2800" dirty="0" err="1"/>
              <a:t>phải</a:t>
            </a:r>
            <a:r>
              <a:rPr lang="en-US" sz="2800" dirty="0"/>
              <a:t> </a:t>
            </a:r>
            <a:r>
              <a:rPr lang="en-US" sz="2800" dirty="0" err="1"/>
              <a:t>hàng</a:t>
            </a:r>
            <a:r>
              <a:rPr lang="en-US" sz="2800" dirty="0"/>
              <a:t> </a:t>
            </a:r>
            <a:r>
              <a:rPr lang="en-US" sz="2800" dirty="0" err="1"/>
              <a:t>hóa</a:t>
            </a:r>
            <a:r>
              <a:rPr lang="en-US" sz="2800" dirty="0"/>
              <a:t> </a:t>
            </a:r>
            <a:r>
              <a:rPr lang="en-US" sz="2800" dirty="0" err="1"/>
              <a:t>thông</a:t>
            </a:r>
            <a:r>
              <a:rPr lang="en-US" sz="2800" dirty="0"/>
              <a:t> </a:t>
            </a:r>
            <a:r>
              <a:rPr lang="en-US" sz="2800" dirty="0" err="1"/>
              <a:t>thường</a:t>
            </a:r>
            <a:endParaRPr lang="en-US" sz="2800" dirty="0"/>
          </a:p>
        </p:txBody>
      </p:sp>
      <p:sp>
        <p:nvSpPr>
          <p:cNvPr id="4" name="Content Placeholder 3">
            <a:extLst>
              <a:ext uri="{FF2B5EF4-FFF2-40B4-BE49-F238E27FC236}">
                <a16:creationId xmlns:a16="http://schemas.microsoft.com/office/drawing/2014/main" xmlns="" id="{BC223DBB-BD22-4075-9569-D2129363CE29}"/>
              </a:ext>
            </a:extLst>
          </p:cNvPr>
          <p:cNvSpPr>
            <a:spLocks noGrp="1"/>
          </p:cNvSpPr>
          <p:nvPr>
            <p:ph sz="half" idx="2"/>
          </p:nvPr>
        </p:nvSpPr>
        <p:spPr/>
        <p:txBody>
          <a:bodyPr>
            <a:normAutofit lnSpcReduction="10000"/>
          </a:bodyPr>
          <a:lstStyle/>
          <a:p>
            <a:r>
              <a:rPr lang="en-US" sz="2400" dirty="0" err="1"/>
              <a:t>Khủng</a:t>
            </a:r>
            <a:r>
              <a:rPr lang="en-US" sz="2400" dirty="0"/>
              <a:t> </a:t>
            </a:r>
            <a:r>
              <a:rPr lang="en-US" sz="2400" dirty="0" err="1"/>
              <a:t>hoảng</a:t>
            </a:r>
            <a:r>
              <a:rPr lang="en-US" sz="2400" dirty="0"/>
              <a:t> </a:t>
            </a:r>
            <a:r>
              <a:rPr lang="en-US" sz="2400" dirty="0" err="1"/>
              <a:t>ngân</a:t>
            </a:r>
            <a:r>
              <a:rPr lang="en-US" sz="2400" dirty="0"/>
              <a:t> </a:t>
            </a:r>
            <a:r>
              <a:rPr lang="en-US" sz="2400" dirty="0" err="1"/>
              <a:t>hàng</a:t>
            </a:r>
            <a:r>
              <a:rPr lang="en-US" sz="2400" dirty="0"/>
              <a:t> </a:t>
            </a:r>
            <a:r>
              <a:rPr lang="en-US" sz="2400" dirty="0" err="1"/>
              <a:t>và</a:t>
            </a:r>
            <a:r>
              <a:rPr lang="en-US" sz="2400" dirty="0"/>
              <a:t> </a:t>
            </a:r>
            <a:r>
              <a:rPr lang="en-US" sz="2400" dirty="0" err="1"/>
              <a:t>tiền</a:t>
            </a:r>
            <a:r>
              <a:rPr lang="en-US" sz="2400" dirty="0"/>
              <a:t> </a:t>
            </a:r>
            <a:r>
              <a:rPr lang="en-US" sz="2400" dirty="0" err="1"/>
              <a:t>tệ</a:t>
            </a:r>
            <a:r>
              <a:rPr lang="en-US" sz="2400" dirty="0"/>
              <a:t> </a:t>
            </a:r>
            <a:r>
              <a:rPr lang="en-US" sz="2400" dirty="0" err="1"/>
              <a:t>xảy</a:t>
            </a:r>
            <a:r>
              <a:rPr lang="en-US" sz="2400" dirty="0"/>
              <a:t> ra </a:t>
            </a:r>
            <a:r>
              <a:rPr lang="en-US" sz="2400" dirty="0" err="1"/>
              <a:t>ngày</a:t>
            </a:r>
            <a:r>
              <a:rPr lang="en-US" sz="2400" dirty="0"/>
              <a:t> </a:t>
            </a:r>
            <a:r>
              <a:rPr lang="en-US" sz="2400" dirty="0" err="1"/>
              <a:t>càng</a:t>
            </a:r>
            <a:r>
              <a:rPr lang="en-US" sz="2400" dirty="0"/>
              <a:t> </a:t>
            </a:r>
            <a:r>
              <a:rPr lang="en-US" sz="2400" dirty="0" err="1"/>
              <a:t>thường</a:t>
            </a:r>
            <a:r>
              <a:rPr lang="en-US" sz="2400" dirty="0"/>
              <a:t> </a:t>
            </a:r>
            <a:r>
              <a:rPr lang="en-US" sz="2400" dirty="0" err="1"/>
              <a:t>xuyên</a:t>
            </a:r>
            <a:r>
              <a:rPr lang="en-US" sz="2400" dirty="0"/>
              <a:t> </a:t>
            </a:r>
            <a:r>
              <a:rPr lang="en-US" sz="2400" dirty="0" err="1"/>
              <a:t>hơn</a:t>
            </a:r>
            <a:r>
              <a:rPr lang="en-US" sz="2400" dirty="0"/>
              <a:t> </a:t>
            </a:r>
            <a:r>
              <a:rPr lang="en-US" sz="2400" dirty="0" err="1"/>
              <a:t>sau</a:t>
            </a:r>
            <a:r>
              <a:rPr lang="en-US" sz="2400" dirty="0"/>
              <a:t> </a:t>
            </a:r>
            <a:r>
              <a:rPr lang="en-US" sz="2400" dirty="0" err="1"/>
              <a:t>khi</a:t>
            </a:r>
            <a:r>
              <a:rPr lang="en-US" sz="2400" dirty="0"/>
              <a:t> </a:t>
            </a:r>
            <a:r>
              <a:rPr lang="en-US" sz="2400" dirty="0" err="1"/>
              <a:t>tự</a:t>
            </a:r>
            <a:r>
              <a:rPr lang="en-US" sz="2400" dirty="0"/>
              <a:t> do </a:t>
            </a:r>
            <a:r>
              <a:rPr lang="en-US" sz="2400" dirty="0" err="1"/>
              <a:t>hóa</a:t>
            </a:r>
            <a:endParaRPr lang="en-US" sz="2400" dirty="0"/>
          </a:p>
          <a:p>
            <a:r>
              <a:rPr lang="en-US" sz="2400" dirty="0" err="1"/>
              <a:t>Giá</a:t>
            </a:r>
            <a:r>
              <a:rPr lang="en-US" sz="2400" dirty="0"/>
              <a:t> </a:t>
            </a:r>
            <a:r>
              <a:rPr lang="en-US" sz="2400" dirty="0" err="1"/>
              <a:t>cả</a:t>
            </a:r>
            <a:r>
              <a:rPr lang="en-US" sz="2400" dirty="0"/>
              <a:t> (</a:t>
            </a:r>
            <a:r>
              <a:rPr lang="en-US" sz="2400" dirty="0" err="1"/>
              <a:t>lãi</a:t>
            </a:r>
            <a:r>
              <a:rPr lang="en-US" sz="2400" dirty="0"/>
              <a:t> </a:t>
            </a:r>
            <a:r>
              <a:rPr lang="en-US" sz="2400" dirty="0" err="1"/>
              <a:t>suất</a:t>
            </a:r>
            <a:r>
              <a:rPr lang="en-US" sz="2400" dirty="0"/>
              <a:t>) </a:t>
            </a:r>
            <a:r>
              <a:rPr lang="en-US" sz="2400" dirty="0" err="1"/>
              <a:t>là</a:t>
            </a:r>
            <a:r>
              <a:rPr lang="en-US" sz="2400" dirty="0"/>
              <a:t> </a:t>
            </a:r>
            <a:r>
              <a:rPr lang="en-US" sz="2400" dirty="0" err="1"/>
              <a:t>một</a:t>
            </a:r>
            <a:r>
              <a:rPr lang="en-US" sz="2400" dirty="0"/>
              <a:t> </a:t>
            </a:r>
            <a:r>
              <a:rPr lang="en-US" sz="2400" dirty="0" err="1"/>
              <a:t>chỉ</a:t>
            </a:r>
            <a:r>
              <a:rPr lang="en-US" sz="2400" dirty="0"/>
              <a:t> </a:t>
            </a:r>
            <a:r>
              <a:rPr lang="en-US" sz="2400" dirty="0" err="1"/>
              <a:t>báo</a:t>
            </a:r>
            <a:r>
              <a:rPr lang="en-US" sz="2400" dirty="0"/>
              <a:t> </a:t>
            </a:r>
            <a:r>
              <a:rPr lang="en-US" sz="2400" dirty="0" err="1"/>
              <a:t>kém</a:t>
            </a:r>
            <a:r>
              <a:rPr lang="en-US" sz="2400" dirty="0"/>
              <a:t> </a:t>
            </a:r>
            <a:r>
              <a:rPr lang="en-US" sz="2400" dirty="0" err="1"/>
              <a:t>về</a:t>
            </a:r>
            <a:r>
              <a:rPr lang="en-US" sz="2400" dirty="0"/>
              <a:t> </a:t>
            </a:r>
            <a:r>
              <a:rPr lang="en-US" sz="2400" dirty="0" err="1"/>
              <a:t>rủi</a:t>
            </a:r>
            <a:r>
              <a:rPr lang="en-US" sz="2400" dirty="0"/>
              <a:t> </a:t>
            </a:r>
            <a:r>
              <a:rPr lang="en-US" sz="2400" dirty="0" err="1"/>
              <a:t>ro</a:t>
            </a:r>
            <a:r>
              <a:rPr lang="en-US" sz="2400" dirty="0"/>
              <a:t> </a:t>
            </a:r>
            <a:r>
              <a:rPr lang="en-US" sz="2400" dirty="0" err="1"/>
              <a:t>và</a:t>
            </a:r>
            <a:r>
              <a:rPr lang="en-US" sz="2400" dirty="0"/>
              <a:t> </a:t>
            </a:r>
            <a:r>
              <a:rPr lang="en-US" sz="2400" dirty="0" err="1"/>
              <a:t>lợi</a:t>
            </a:r>
            <a:r>
              <a:rPr lang="en-US" sz="2400" dirty="0"/>
              <a:t> </a:t>
            </a:r>
            <a:r>
              <a:rPr lang="en-US" sz="2400" dirty="0" err="1"/>
              <a:t>nhuận</a:t>
            </a:r>
            <a:r>
              <a:rPr lang="en-US" sz="2400" dirty="0"/>
              <a:t>.</a:t>
            </a:r>
          </a:p>
          <a:p>
            <a:r>
              <a:rPr lang="en-US" sz="2400" dirty="0" err="1"/>
              <a:t>Các</a:t>
            </a:r>
            <a:r>
              <a:rPr lang="en-US" sz="2400" dirty="0"/>
              <a:t> </a:t>
            </a:r>
            <a:r>
              <a:rPr lang="en-US" sz="2400" dirty="0" err="1"/>
              <a:t>thị</a:t>
            </a:r>
            <a:r>
              <a:rPr lang="en-US" sz="2400" dirty="0"/>
              <a:t> </a:t>
            </a:r>
            <a:r>
              <a:rPr lang="en-US" sz="2400" dirty="0" err="1"/>
              <a:t>trường</a:t>
            </a:r>
            <a:r>
              <a:rPr lang="en-US" sz="2400" dirty="0"/>
              <a:t> </a:t>
            </a:r>
            <a:r>
              <a:rPr lang="en-US" sz="2400" dirty="0" err="1"/>
              <a:t>tài</a:t>
            </a:r>
            <a:r>
              <a:rPr lang="en-US" sz="2400" dirty="0"/>
              <a:t> </a:t>
            </a:r>
            <a:r>
              <a:rPr lang="en-US" sz="2400" dirty="0" err="1"/>
              <a:t>chính</a:t>
            </a:r>
            <a:r>
              <a:rPr lang="en-US" sz="2400" dirty="0"/>
              <a:t> </a:t>
            </a:r>
            <a:r>
              <a:rPr lang="en-US" sz="2400" dirty="0" err="1"/>
              <a:t>không</a:t>
            </a:r>
            <a:r>
              <a:rPr lang="en-US" sz="2400" dirty="0"/>
              <a:t> </a:t>
            </a:r>
            <a:r>
              <a:rPr lang="en-US" sz="2400" dirty="0" err="1"/>
              <a:t>hướng</a:t>
            </a:r>
            <a:r>
              <a:rPr lang="en-US" sz="2400" dirty="0"/>
              <a:t> </a:t>
            </a:r>
            <a:r>
              <a:rPr lang="en-US" sz="2400" dirty="0" err="1"/>
              <a:t>đến</a:t>
            </a:r>
            <a:r>
              <a:rPr lang="en-US" sz="2400" dirty="0"/>
              <a:t> </a:t>
            </a:r>
            <a:r>
              <a:rPr lang="en-US" sz="2400" dirty="0" err="1"/>
              <a:t>sự</a:t>
            </a:r>
            <a:r>
              <a:rPr lang="en-US" sz="2400" dirty="0"/>
              <a:t> </a:t>
            </a:r>
            <a:r>
              <a:rPr lang="en-US" sz="2400" dirty="0" err="1"/>
              <a:t>cân</a:t>
            </a:r>
            <a:r>
              <a:rPr lang="en-US" sz="2400" dirty="0"/>
              <a:t> </a:t>
            </a:r>
            <a:r>
              <a:rPr lang="en-US" sz="2400" dirty="0" err="1"/>
              <a:t>bằng</a:t>
            </a:r>
            <a:r>
              <a:rPr lang="en-US" sz="2400" dirty="0"/>
              <a:t> =&gt; </a:t>
            </a:r>
            <a:r>
              <a:rPr lang="en-US" sz="2400" dirty="0" err="1"/>
              <a:t>chúng</a:t>
            </a:r>
            <a:r>
              <a:rPr lang="en-US" sz="2400" dirty="0"/>
              <a:t> </a:t>
            </a:r>
            <a:r>
              <a:rPr lang="en-US" sz="2400" dirty="0" err="1"/>
              <a:t>hướng</a:t>
            </a:r>
            <a:r>
              <a:rPr lang="en-US" sz="2400" dirty="0"/>
              <a:t> </a:t>
            </a:r>
            <a:r>
              <a:rPr lang="en-US" sz="2400" dirty="0" err="1"/>
              <a:t>đến</a:t>
            </a:r>
            <a:r>
              <a:rPr lang="en-US" sz="2400" dirty="0"/>
              <a:t> </a:t>
            </a:r>
            <a:r>
              <a:rPr lang="en-US" sz="2400" dirty="0" err="1"/>
              <a:t>sự</a:t>
            </a:r>
            <a:r>
              <a:rPr lang="en-US" sz="2400" dirty="0"/>
              <a:t> </a:t>
            </a:r>
            <a:r>
              <a:rPr lang="en-US" sz="2400" dirty="0" err="1"/>
              <a:t>bất</a:t>
            </a:r>
            <a:r>
              <a:rPr lang="en-US" sz="2400" dirty="0"/>
              <a:t> </a:t>
            </a:r>
            <a:r>
              <a:rPr lang="en-US" sz="2400" dirty="0" err="1"/>
              <a:t>ổn</a:t>
            </a:r>
            <a:r>
              <a:rPr lang="en-US" sz="2400" dirty="0"/>
              <a:t> </a:t>
            </a:r>
            <a:r>
              <a:rPr lang="en-US" sz="2400" dirty="0" err="1"/>
              <a:t>định</a:t>
            </a:r>
            <a:r>
              <a:rPr lang="en-US" sz="2400" dirty="0"/>
              <a:t> </a:t>
            </a:r>
            <a:r>
              <a:rPr lang="en-US" sz="2400" dirty="0" err="1"/>
              <a:t>khi</a:t>
            </a:r>
            <a:r>
              <a:rPr lang="en-US" sz="2400" dirty="0"/>
              <a:t> </a:t>
            </a:r>
            <a:r>
              <a:rPr lang="en-US" sz="2400" dirty="0" err="1"/>
              <a:t>doanh</a:t>
            </a:r>
            <a:r>
              <a:rPr lang="en-US" sz="2400" dirty="0"/>
              <a:t> </a:t>
            </a:r>
            <a:r>
              <a:rPr lang="en-US" sz="2400" dirty="0" err="1"/>
              <a:t>nghiệp</a:t>
            </a:r>
            <a:r>
              <a:rPr lang="en-US" sz="2400" dirty="0"/>
              <a:t> </a:t>
            </a:r>
            <a:r>
              <a:rPr lang="en-US" sz="2400" dirty="0" err="1"/>
              <a:t>và</a:t>
            </a:r>
            <a:r>
              <a:rPr lang="en-US" sz="2400" dirty="0"/>
              <a:t> </a:t>
            </a:r>
            <a:r>
              <a:rPr lang="en-US" sz="2400" dirty="0" err="1"/>
              <a:t>hộ</a:t>
            </a:r>
            <a:r>
              <a:rPr lang="en-US" sz="2400" dirty="0"/>
              <a:t> </a:t>
            </a:r>
            <a:r>
              <a:rPr lang="en-US" sz="2400" dirty="0" err="1"/>
              <a:t>gia</a:t>
            </a:r>
            <a:r>
              <a:rPr lang="en-US" sz="2400" dirty="0"/>
              <a:t> </a:t>
            </a:r>
            <a:r>
              <a:rPr lang="en-US" sz="2400" dirty="0" err="1"/>
              <a:t>đình</a:t>
            </a:r>
            <a:r>
              <a:rPr lang="en-US" sz="2400" dirty="0"/>
              <a:t> </a:t>
            </a:r>
            <a:r>
              <a:rPr lang="en-US" sz="2400" dirty="0" err="1"/>
              <a:t>tăng</a:t>
            </a:r>
            <a:r>
              <a:rPr lang="en-US" sz="2400" dirty="0"/>
              <a:t> </a:t>
            </a:r>
            <a:r>
              <a:rPr lang="en-US" sz="2400" dirty="0" err="1">
                <a:sym typeface="Wingdings" panose="05000000000000000000" pitchFamily="2" charset="2"/>
              </a:rPr>
              <a:t>vay</a:t>
            </a:r>
            <a:r>
              <a:rPr lang="en-US" sz="2400" dirty="0">
                <a:sym typeface="Wingdings" panose="05000000000000000000" pitchFamily="2" charset="2"/>
              </a:rPr>
              <a:t> </a:t>
            </a:r>
            <a:r>
              <a:rPr lang="en-US" sz="2400" dirty="0" err="1">
                <a:sym typeface="Wingdings" panose="05000000000000000000" pitchFamily="2" charset="2"/>
              </a:rPr>
              <a:t>nợ</a:t>
            </a:r>
            <a:r>
              <a:rPr lang="en-US" sz="2400" dirty="0">
                <a:sym typeface="Wingdings" panose="05000000000000000000" pitchFamily="2" charset="2"/>
              </a:rPr>
              <a:t> </a:t>
            </a:r>
            <a:r>
              <a:rPr lang="en-US" sz="2400" dirty="0" err="1">
                <a:sym typeface="Wingdings" panose="05000000000000000000" pitchFamily="2" charset="2"/>
              </a:rPr>
              <a:t>trong</a:t>
            </a:r>
            <a:r>
              <a:rPr lang="en-US" sz="2400" dirty="0">
                <a:sym typeface="Wingdings" panose="05000000000000000000" pitchFamily="2" charset="2"/>
              </a:rPr>
              <a:t> </a:t>
            </a:r>
            <a:r>
              <a:rPr lang="en-US" sz="2400" dirty="0" err="1">
                <a:sym typeface="Wingdings" panose="05000000000000000000" pitchFamily="2" charset="2"/>
              </a:rPr>
              <a:t>thời</a:t>
            </a:r>
            <a:r>
              <a:rPr lang="en-US" sz="2400" dirty="0">
                <a:sym typeface="Wingdings" panose="05000000000000000000" pitchFamily="2" charset="2"/>
              </a:rPr>
              <a:t> </a:t>
            </a:r>
            <a:r>
              <a:rPr lang="en-US" sz="2400" dirty="0" err="1">
                <a:sym typeface="Wingdings" panose="05000000000000000000" pitchFamily="2" charset="2"/>
              </a:rPr>
              <a:t>kỳ</a:t>
            </a:r>
            <a:r>
              <a:rPr lang="en-US" sz="2400" dirty="0">
                <a:sym typeface="Wingdings" panose="05000000000000000000" pitchFamily="2" charset="2"/>
              </a:rPr>
              <a:t> </a:t>
            </a:r>
            <a:r>
              <a:rPr lang="en-US" sz="2400" dirty="0" err="1">
                <a:sym typeface="Wingdings" panose="05000000000000000000" pitchFamily="2" charset="2"/>
              </a:rPr>
              <a:t>bùng</a:t>
            </a:r>
            <a:r>
              <a:rPr lang="en-US" sz="2400" dirty="0">
                <a:sym typeface="Wingdings" panose="05000000000000000000" pitchFamily="2" charset="2"/>
              </a:rPr>
              <a:t> </a:t>
            </a:r>
            <a:r>
              <a:rPr lang="en-US" sz="2400" dirty="0" err="1">
                <a:sym typeface="Wingdings" panose="05000000000000000000" pitchFamily="2" charset="2"/>
              </a:rPr>
              <a:t>nổ</a:t>
            </a:r>
            <a:endParaRPr lang="en-US" sz="2400" dirty="0">
              <a:sym typeface="Wingdings" panose="05000000000000000000" pitchFamily="2" charset="2"/>
            </a:endParaRPr>
          </a:p>
          <a:p>
            <a:r>
              <a:rPr lang="en-US" sz="2400" dirty="0"/>
              <a:t> </a:t>
            </a:r>
            <a:r>
              <a:rPr lang="en-US" sz="2400" dirty="0" err="1"/>
              <a:t>Tiết</a:t>
            </a:r>
            <a:r>
              <a:rPr lang="en-US" sz="2400" dirty="0"/>
              <a:t> </a:t>
            </a:r>
            <a:r>
              <a:rPr lang="en-US" sz="2400" dirty="0" err="1"/>
              <a:t>kiệm</a:t>
            </a:r>
            <a:r>
              <a:rPr lang="en-US" sz="2400" dirty="0"/>
              <a:t> </a:t>
            </a:r>
            <a:r>
              <a:rPr lang="en-US" sz="2400" dirty="0" err="1"/>
              <a:t>và</a:t>
            </a:r>
            <a:r>
              <a:rPr lang="en-US" sz="2400" dirty="0"/>
              <a:t> </a:t>
            </a:r>
            <a:r>
              <a:rPr lang="en-US" sz="2400" dirty="0" err="1"/>
              <a:t>đầu</a:t>
            </a:r>
            <a:r>
              <a:rPr lang="en-US" sz="2400" dirty="0"/>
              <a:t> </a:t>
            </a:r>
            <a:r>
              <a:rPr lang="en-US" sz="2400" dirty="0" err="1"/>
              <a:t>tư</a:t>
            </a:r>
            <a:r>
              <a:rPr lang="en-US" sz="2400" dirty="0"/>
              <a:t> </a:t>
            </a:r>
            <a:r>
              <a:rPr lang="en-US" sz="2400" dirty="0" err="1"/>
              <a:t>giảm</a:t>
            </a:r>
            <a:r>
              <a:rPr lang="en-US" sz="2400" dirty="0"/>
              <a:t> </a:t>
            </a:r>
            <a:r>
              <a:rPr lang="en-US" sz="2400" dirty="0" err="1"/>
              <a:t>khi</a:t>
            </a:r>
            <a:r>
              <a:rPr lang="en-US" sz="2400" dirty="0"/>
              <a:t> </a:t>
            </a:r>
            <a:r>
              <a:rPr lang="en-US" sz="2400" dirty="0" err="1"/>
              <a:t>tự</a:t>
            </a:r>
            <a:r>
              <a:rPr lang="en-US" sz="2400" dirty="0"/>
              <a:t> do </a:t>
            </a:r>
            <a:r>
              <a:rPr lang="en-US" sz="2400" dirty="0" err="1"/>
              <a:t>hóa</a:t>
            </a:r>
            <a:endParaRPr lang="en-US" sz="2400" dirty="0"/>
          </a:p>
          <a:p>
            <a:endParaRPr lang="en-US" dirty="0"/>
          </a:p>
        </p:txBody>
      </p:sp>
      <p:graphicFrame>
        <p:nvGraphicFramePr>
          <p:cNvPr id="5" name="Content Placeholder 4">
            <a:extLst>
              <a:ext uri="{FF2B5EF4-FFF2-40B4-BE49-F238E27FC236}">
                <a16:creationId xmlns:a16="http://schemas.microsoft.com/office/drawing/2014/main" xmlns="" id="{3CE90EBC-D0B0-4E15-B0F0-38B2759255EF}"/>
              </a:ext>
            </a:extLst>
          </p:cNvPr>
          <p:cNvGraphicFramePr>
            <a:graphicFrameLocks noGrp="1"/>
          </p:cNvGraphicFramePr>
          <p:nvPr>
            <p:ph sz="half" idx="1"/>
            <p:extLst>
              <p:ext uri="{D42A27DB-BD31-4B8C-83A1-F6EECF244321}">
                <p14:modId xmlns:p14="http://schemas.microsoft.com/office/powerpoint/2010/main" val="779314736"/>
              </p:ext>
            </p:extLst>
          </p:nvPr>
        </p:nvGraphicFramePr>
        <p:xfrm>
          <a:off x="603682" y="1435395"/>
          <a:ext cx="5416118" cy="47415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60950B4C-DBC5-41AB-88A7-15C9394CAC88}"/>
              </a:ext>
            </a:extLst>
          </p:cNvPr>
          <p:cNvSpPr txBox="1"/>
          <p:nvPr/>
        </p:nvSpPr>
        <p:spPr>
          <a:xfrm>
            <a:off x="603682" y="6294268"/>
            <a:ext cx="4696287" cy="276999"/>
          </a:xfrm>
          <a:prstGeom prst="rect">
            <a:avLst/>
          </a:prstGeom>
          <a:noFill/>
        </p:spPr>
        <p:txBody>
          <a:bodyPr wrap="square" rtlCol="0">
            <a:spAutoFit/>
          </a:bodyPr>
          <a:lstStyle/>
          <a:p>
            <a:r>
              <a:rPr lang="en-US" sz="1200" dirty="0"/>
              <a:t>Source: Laeven and Valencia (2020)</a:t>
            </a:r>
          </a:p>
        </p:txBody>
      </p:sp>
    </p:spTree>
    <p:extLst>
      <p:ext uri="{BB962C8B-B14F-4D97-AF65-F5344CB8AC3E}">
        <p14:creationId xmlns:p14="http://schemas.microsoft.com/office/powerpoint/2010/main" val="411642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0739CE-66D9-479F-B279-1ECAAED66049}"/>
              </a:ext>
            </a:extLst>
          </p:cNvPr>
          <p:cNvSpPr>
            <a:spLocks noGrp="1"/>
          </p:cNvSpPr>
          <p:nvPr>
            <p:ph type="title"/>
          </p:nvPr>
        </p:nvSpPr>
        <p:spPr/>
        <p:txBody>
          <a:bodyPr>
            <a:noAutofit/>
          </a:bodyPr>
          <a:lstStyle/>
          <a:p>
            <a:r>
              <a:rPr lang="en-US" sz="2800" dirty="0" err="1"/>
              <a:t>Nguyên</a:t>
            </a:r>
            <a:r>
              <a:rPr lang="en-US" sz="2800" dirty="0"/>
              <a:t> </a:t>
            </a:r>
            <a:r>
              <a:rPr lang="en-US" sz="2800" dirty="0" err="1"/>
              <a:t>tắc</a:t>
            </a:r>
            <a:r>
              <a:rPr lang="en-US" sz="2800" dirty="0"/>
              <a:t> 3: </a:t>
            </a:r>
            <a:r>
              <a:rPr lang="en-US" sz="2800" dirty="0" err="1"/>
              <a:t>Tài</a:t>
            </a:r>
            <a:r>
              <a:rPr lang="en-US" sz="2800" dirty="0"/>
              <a:t> </a:t>
            </a:r>
            <a:r>
              <a:rPr lang="en-US" sz="2800" dirty="0" err="1"/>
              <a:t>chính</a:t>
            </a:r>
            <a:r>
              <a:rPr lang="en-US" sz="2800" dirty="0"/>
              <a:t> </a:t>
            </a:r>
            <a:r>
              <a:rPr lang="en-US" sz="2800" dirty="0" err="1"/>
              <a:t>cho</a:t>
            </a:r>
            <a:r>
              <a:rPr lang="en-US" sz="2800" dirty="0"/>
              <a:t> </a:t>
            </a:r>
            <a:r>
              <a:rPr lang="en-US" sz="2800" dirty="0" err="1"/>
              <a:t>phát</a:t>
            </a:r>
            <a:r>
              <a:rPr lang="en-US" sz="2800" dirty="0"/>
              <a:t> </a:t>
            </a:r>
            <a:r>
              <a:rPr lang="en-US" sz="2800" dirty="0" err="1"/>
              <a:t>triển</a:t>
            </a:r>
            <a:r>
              <a:rPr lang="en-US" sz="2800" dirty="0"/>
              <a:t> </a:t>
            </a:r>
            <a:r>
              <a:rPr lang="en-US" sz="2800" dirty="0" err="1"/>
              <a:t>đến</a:t>
            </a:r>
            <a:r>
              <a:rPr lang="en-US" sz="2800" dirty="0"/>
              <a:t> </a:t>
            </a:r>
            <a:r>
              <a:rPr lang="en-US" sz="2800" dirty="0" err="1"/>
              <a:t>từ</a:t>
            </a:r>
            <a:r>
              <a:rPr lang="en-US" sz="2800" dirty="0"/>
              <a:t> </a:t>
            </a:r>
            <a:r>
              <a:rPr lang="en-US" sz="2800" dirty="0" err="1"/>
              <a:t>nguồn</a:t>
            </a:r>
            <a:r>
              <a:rPr lang="en-US" sz="2800" dirty="0"/>
              <a:t> </a:t>
            </a:r>
            <a:r>
              <a:rPr lang="en-US" sz="2800" dirty="0" err="1"/>
              <a:t>nội</a:t>
            </a:r>
            <a:r>
              <a:rPr lang="en-US" sz="2800" dirty="0"/>
              <a:t> </a:t>
            </a:r>
            <a:r>
              <a:rPr lang="en-US" sz="2800" dirty="0" err="1"/>
              <a:t>địa</a:t>
            </a:r>
            <a:r>
              <a:rPr lang="en-US" sz="2800" dirty="0"/>
              <a:t> </a:t>
            </a:r>
            <a:endParaRPr lang="en-US" sz="2800" i="1" dirty="0"/>
          </a:p>
        </p:txBody>
      </p:sp>
      <p:sp>
        <p:nvSpPr>
          <p:cNvPr id="3" name="Content Placeholder 2">
            <a:extLst>
              <a:ext uri="{FF2B5EF4-FFF2-40B4-BE49-F238E27FC236}">
                <a16:creationId xmlns:a16="http://schemas.microsoft.com/office/drawing/2014/main" xmlns="" id="{C71488DD-60FB-475D-96F4-3ED0804C6EE6}"/>
              </a:ext>
            </a:extLst>
          </p:cNvPr>
          <p:cNvSpPr>
            <a:spLocks noGrp="1"/>
          </p:cNvSpPr>
          <p:nvPr>
            <p:ph sz="half" idx="1"/>
          </p:nvPr>
        </p:nvSpPr>
        <p:spPr>
          <a:xfrm>
            <a:off x="838200" y="1580225"/>
            <a:ext cx="5181600" cy="4596738"/>
          </a:xfrm>
        </p:spPr>
        <p:txBody>
          <a:bodyPr>
            <a:normAutofit lnSpcReduction="10000"/>
          </a:bodyPr>
          <a:lstStyle/>
          <a:p>
            <a:r>
              <a:rPr lang="en-US" sz="2400" dirty="0" err="1"/>
              <a:t>Nghịch</a:t>
            </a:r>
            <a:r>
              <a:rPr lang="en-US" sz="2400" dirty="0"/>
              <a:t> </a:t>
            </a:r>
            <a:r>
              <a:rPr lang="en-US" sz="2400" dirty="0" err="1"/>
              <a:t>lý</a:t>
            </a:r>
            <a:r>
              <a:rPr lang="en-US" sz="2400" dirty="0"/>
              <a:t> Lucas: </a:t>
            </a:r>
            <a:r>
              <a:rPr lang="en-US" sz="2400" dirty="0" err="1"/>
              <a:t>Tại</a:t>
            </a:r>
            <a:r>
              <a:rPr lang="en-US" sz="2400" dirty="0"/>
              <a:t> </a:t>
            </a:r>
            <a:r>
              <a:rPr lang="en-US" sz="2400" dirty="0" err="1"/>
              <a:t>sao</a:t>
            </a:r>
            <a:r>
              <a:rPr lang="en-US" sz="2400" dirty="0"/>
              <a:t> </a:t>
            </a:r>
            <a:r>
              <a:rPr lang="en-US" sz="2400" dirty="0" err="1"/>
              <a:t>dòng</a:t>
            </a:r>
            <a:r>
              <a:rPr lang="en-US" sz="2400" dirty="0"/>
              <a:t> </a:t>
            </a:r>
            <a:r>
              <a:rPr lang="en-US" sz="2400" dirty="0" err="1"/>
              <a:t>vốn</a:t>
            </a:r>
            <a:r>
              <a:rPr lang="en-US" sz="2400" dirty="0"/>
              <a:t> </a:t>
            </a:r>
            <a:r>
              <a:rPr lang="en-US" sz="2400" dirty="0" err="1"/>
              <a:t>không</a:t>
            </a:r>
            <a:r>
              <a:rPr lang="en-US" sz="2400" dirty="0"/>
              <a:t> </a:t>
            </a:r>
            <a:r>
              <a:rPr lang="en-US" sz="2400" dirty="0" err="1"/>
              <a:t>chảy</a:t>
            </a:r>
            <a:r>
              <a:rPr lang="en-US" sz="2400" dirty="0"/>
              <a:t> </a:t>
            </a:r>
            <a:r>
              <a:rPr lang="en-US" sz="2400" dirty="0" err="1"/>
              <a:t>từ</a:t>
            </a:r>
            <a:r>
              <a:rPr lang="en-US" sz="2400" dirty="0"/>
              <a:t> </a:t>
            </a:r>
            <a:r>
              <a:rPr lang="en-US" sz="2400" dirty="0" err="1"/>
              <a:t>nước</a:t>
            </a:r>
            <a:r>
              <a:rPr lang="en-US" sz="2400" dirty="0"/>
              <a:t> </a:t>
            </a:r>
            <a:r>
              <a:rPr lang="en-US" sz="2400" dirty="0" err="1"/>
              <a:t>giàu</a:t>
            </a:r>
            <a:r>
              <a:rPr lang="en-US" sz="2400" dirty="0"/>
              <a:t> sang </a:t>
            </a:r>
            <a:r>
              <a:rPr lang="en-US" sz="2400" dirty="0" err="1"/>
              <a:t>nghèo</a:t>
            </a:r>
            <a:r>
              <a:rPr lang="en-US" sz="2400" dirty="0"/>
              <a:t>?</a:t>
            </a:r>
          </a:p>
          <a:p>
            <a:r>
              <a:rPr lang="en-US" sz="2400" dirty="0" err="1"/>
              <a:t>Các</a:t>
            </a:r>
            <a:r>
              <a:rPr lang="en-US" sz="2400" dirty="0"/>
              <a:t> </a:t>
            </a:r>
            <a:r>
              <a:rPr lang="en-US" sz="2400" dirty="0" err="1"/>
              <a:t>quốc</a:t>
            </a:r>
            <a:r>
              <a:rPr lang="en-US" sz="2400" dirty="0"/>
              <a:t> </a:t>
            </a:r>
            <a:r>
              <a:rPr lang="en-US" sz="2400" dirty="0" err="1"/>
              <a:t>gia</a:t>
            </a:r>
            <a:r>
              <a:rPr lang="en-US" sz="2400" dirty="0"/>
              <a:t> </a:t>
            </a:r>
            <a:r>
              <a:rPr lang="en-US" sz="2400" dirty="0" err="1"/>
              <a:t>có</a:t>
            </a:r>
            <a:r>
              <a:rPr lang="en-US" sz="2400" dirty="0"/>
              <a:t> </a:t>
            </a:r>
            <a:r>
              <a:rPr lang="en-US" sz="2400" dirty="0" err="1"/>
              <a:t>tài</a:t>
            </a:r>
            <a:r>
              <a:rPr lang="en-US" sz="2400" dirty="0"/>
              <a:t> </a:t>
            </a:r>
            <a:r>
              <a:rPr lang="en-US" sz="2400" dirty="0" err="1"/>
              <a:t>khoản</a:t>
            </a:r>
            <a:r>
              <a:rPr lang="en-US" sz="2400" dirty="0"/>
              <a:t> </a:t>
            </a:r>
            <a:r>
              <a:rPr lang="en-US" sz="2400" dirty="0" err="1"/>
              <a:t>vãng</a:t>
            </a:r>
            <a:r>
              <a:rPr lang="en-US" sz="2400" dirty="0"/>
              <a:t> </a:t>
            </a:r>
            <a:r>
              <a:rPr lang="en-US" sz="2400" dirty="0" err="1"/>
              <a:t>lãi</a:t>
            </a:r>
            <a:r>
              <a:rPr lang="en-US" sz="2400" dirty="0"/>
              <a:t> </a:t>
            </a:r>
            <a:r>
              <a:rPr lang="en-US" sz="2400" dirty="0" err="1"/>
              <a:t>thặng</a:t>
            </a:r>
            <a:r>
              <a:rPr lang="en-US" sz="2400" dirty="0"/>
              <a:t> </a:t>
            </a:r>
            <a:r>
              <a:rPr lang="en-US" sz="2400" dirty="0" err="1"/>
              <a:t>dư</a:t>
            </a:r>
            <a:r>
              <a:rPr lang="en-US" sz="2400" dirty="0"/>
              <a:t> </a:t>
            </a:r>
            <a:r>
              <a:rPr lang="en-US" sz="2400" dirty="0" err="1"/>
              <a:t>xuất</a:t>
            </a:r>
            <a:r>
              <a:rPr lang="en-US" sz="2400" dirty="0"/>
              <a:t> </a:t>
            </a:r>
            <a:r>
              <a:rPr lang="en-US" sz="2400" dirty="0" err="1"/>
              <a:t>khẩu</a:t>
            </a:r>
            <a:r>
              <a:rPr lang="en-US" sz="2400" dirty="0"/>
              <a:t> </a:t>
            </a:r>
            <a:r>
              <a:rPr lang="en-US" sz="2400" dirty="0" err="1"/>
              <a:t>vốn</a:t>
            </a:r>
            <a:r>
              <a:rPr lang="en-US" sz="2400" dirty="0"/>
              <a:t>: </a:t>
            </a:r>
            <a:r>
              <a:rPr lang="en-US" sz="2400" dirty="0" err="1"/>
              <a:t>Các</a:t>
            </a:r>
            <a:r>
              <a:rPr lang="en-US" sz="2400" dirty="0"/>
              <a:t> </a:t>
            </a:r>
            <a:r>
              <a:rPr lang="en-US" sz="2400" dirty="0" err="1"/>
              <a:t>nước</a:t>
            </a:r>
            <a:r>
              <a:rPr lang="en-US" sz="2400" dirty="0"/>
              <a:t> </a:t>
            </a:r>
            <a:r>
              <a:rPr lang="en-US" sz="2400" dirty="0" err="1"/>
              <a:t>đang</a:t>
            </a:r>
            <a:r>
              <a:rPr lang="en-US" sz="2400" dirty="0"/>
              <a:t> </a:t>
            </a:r>
            <a:r>
              <a:rPr lang="en-US" sz="2400" dirty="0" err="1"/>
              <a:t>phát</a:t>
            </a:r>
            <a:r>
              <a:rPr lang="en-US" sz="2400" dirty="0"/>
              <a:t> </a:t>
            </a:r>
            <a:r>
              <a:rPr lang="en-US" sz="2400" dirty="0" err="1"/>
              <a:t>triển</a:t>
            </a:r>
            <a:r>
              <a:rPr lang="en-US" sz="2400" dirty="0"/>
              <a:t> </a:t>
            </a:r>
            <a:r>
              <a:rPr lang="en-US" sz="2400" dirty="0" err="1"/>
              <a:t>tích</a:t>
            </a:r>
            <a:r>
              <a:rPr lang="en-US" sz="2400" dirty="0"/>
              <a:t> </a:t>
            </a:r>
            <a:r>
              <a:rPr lang="en-US" sz="2400" dirty="0" err="1"/>
              <a:t>lũy</a:t>
            </a:r>
            <a:r>
              <a:rPr lang="en-US" sz="2400" dirty="0"/>
              <a:t> </a:t>
            </a:r>
            <a:r>
              <a:rPr lang="en-US" sz="2400" dirty="0" err="1"/>
              <a:t>dự</a:t>
            </a:r>
            <a:r>
              <a:rPr lang="en-US" sz="2400" dirty="0"/>
              <a:t> </a:t>
            </a:r>
            <a:r>
              <a:rPr lang="en-US" sz="2400" dirty="0" err="1"/>
              <a:t>trữ</a:t>
            </a:r>
            <a:r>
              <a:rPr lang="en-US" sz="2400" dirty="0"/>
              <a:t> </a:t>
            </a:r>
            <a:r>
              <a:rPr lang="en-US" sz="2400" dirty="0" err="1"/>
              <a:t>để</a:t>
            </a:r>
            <a:r>
              <a:rPr lang="en-US" sz="2400" dirty="0"/>
              <a:t> </a:t>
            </a:r>
            <a:r>
              <a:rPr lang="en-US" sz="2400" dirty="0" err="1"/>
              <a:t>tự</a:t>
            </a:r>
            <a:r>
              <a:rPr lang="en-US" sz="2400" dirty="0"/>
              <a:t> </a:t>
            </a:r>
            <a:r>
              <a:rPr lang="en-US" sz="2400" dirty="0" err="1"/>
              <a:t>bảo</a:t>
            </a:r>
            <a:r>
              <a:rPr lang="en-US" sz="2400" dirty="0"/>
              <a:t> </a:t>
            </a:r>
            <a:r>
              <a:rPr lang="en-US" sz="2400" dirty="0" err="1"/>
              <a:t>vệ</a:t>
            </a:r>
            <a:r>
              <a:rPr lang="en-US" sz="2400" dirty="0"/>
              <a:t> </a:t>
            </a:r>
            <a:r>
              <a:rPr lang="en-US" sz="2400" dirty="0" err="1"/>
              <a:t>trước</a:t>
            </a:r>
            <a:r>
              <a:rPr lang="en-US" sz="2400" dirty="0"/>
              <a:t> </a:t>
            </a:r>
            <a:r>
              <a:rPr lang="en-US" sz="2400" dirty="0" err="1"/>
              <a:t>các</a:t>
            </a:r>
            <a:r>
              <a:rPr lang="en-US" sz="2400" dirty="0"/>
              <a:t> </a:t>
            </a:r>
            <a:r>
              <a:rPr lang="en-US" sz="2400" dirty="0" err="1"/>
              <a:t>khủng</a:t>
            </a:r>
            <a:r>
              <a:rPr lang="en-US" sz="2400" dirty="0"/>
              <a:t> </a:t>
            </a:r>
            <a:r>
              <a:rPr lang="en-US" sz="2400" dirty="0" err="1"/>
              <a:t>hoảng</a:t>
            </a:r>
            <a:r>
              <a:rPr lang="en-US" sz="2400" dirty="0"/>
              <a:t> </a:t>
            </a:r>
            <a:r>
              <a:rPr lang="en-US" sz="2400" dirty="0" err="1"/>
              <a:t>tiền</a:t>
            </a:r>
            <a:r>
              <a:rPr lang="en-US" sz="2400" dirty="0"/>
              <a:t> </a:t>
            </a:r>
            <a:r>
              <a:rPr lang="en-US" sz="2400" dirty="0" err="1"/>
              <a:t>tệ</a:t>
            </a:r>
            <a:r>
              <a:rPr lang="en-US" sz="2400" dirty="0"/>
              <a:t>. </a:t>
            </a:r>
          </a:p>
          <a:p>
            <a:r>
              <a:rPr lang="en-US" sz="2400" dirty="0" err="1"/>
              <a:t>Các</a:t>
            </a:r>
            <a:r>
              <a:rPr lang="en-US" sz="2400" dirty="0"/>
              <a:t> </a:t>
            </a:r>
            <a:r>
              <a:rPr lang="en-US" sz="2400" dirty="0" err="1"/>
              <a:t>nước</a:t>
            </a:r>
            <a:r>
              <a:rPr lang="en-US" sz="2400" dirty="0"/>
              <a:t> </a:t>
            </a:r>
            <a:r>
              <a:rPr lang="en-US" sz="2400" dirty="0" err="1"/>
              <a:t>dựa</a:t>
            </a:r>
            <a:r>
              <a:rPr lang="en-US" sz="2400" dirty="0"/>
              <a:t> </a:t>
            </a:r>
            <a:r>
              <a:rPr lang="en-US" sz="2400" dirty="0" err="1"/>
              <a:t>nhiều</a:t>
            </a:r>
            <a:r>
              <a:rPr lang="en-US" sz="2400" dirty="0"/>
              <a:t> </a:t>
            </a:r>
            <a:r>
              <a:rPr lang="en-US" sz="2400" dirty="0" err="1"/>
              <a:t>hơn</a:t>
            </a:r>
            <a:r>
              <a:rPr lang="en-US" sz="2400" dirty="0"/>
              <a:t> </a:t>
            </a:r>
            <a:r>
              <a:rPr lang="en-US" sz="2400" dirty="0" err="1"/>
              <a:t>vào</a:t>
            </a:r>
            <a:r>
              <a:rPr lang="en-US" sz="2400" dirty="0"/>
              <a:t> </a:t>
            </a:r>
            <a:r>
              <a:rPr lang="en-US" sz="2400" dirty="0" err="1"/>
              <a:t>vốn</a:t>
            </a:r>
            <a:r>
              <a:rPr lang="en-US" sz="2400" dirty="0"/>
              <a:t> </a:t>
            </a:r>
            <a:r>
              <a:rPr lang="en-US" sz="2400" dirty="0" err="1"/>
              <a:t>nước</a:t>
            </a:r>
            <a:r>
              <a:rPr lang="en-US" sz="2400" dirty="0"/>
              <a:t> </a:t>
            </a:r>
            <a:r>
              <a:rPr lang="en-US" sz="2400" dirty="0" err="1"/>
              <a:t>ngoài</a:t>
            </a:r>
            <a:r>
              <a:rPr lang="en-US" sz="2400" dirty="0"/>
              <a:t> </a:t>
            </a:r>
            <a:r>
              <a:rPr lang="en-US" sz="2400" dirty="0" err="1"/>
              <a:t>thì</a:t>
            </a:r>
            <a:r>
              <a:rPr lang="en-US" sz="2400" dirty="0"/>
              <a:t> </a:t>
            </a:r>
            <a:r>
              <a:rPr lang="en-US" sz="2400" dirty="0" err="1"/>
              <a:t>tăng</a:t>
            </a:r>
            <a:r>
              <a:rPr lang="en-US" sz="2400" dirty="0"/>
              <a:t> </a:t>
            </a:r>
            <a:r>
              <a:rPr lang="en-US" sz="2400" dirty="0" err="1"/>
              <a:t>trưởng</a:t>
            </a:r>
            <a:r>
              <a:rPr lang="en-US" sz="2400" dirty="0"/>
              <a:t> </a:t>
            </a:r>
            <a:r>
              <a:rPr lang="en-US" sz="2400" dirty="0" err="1"/>
              <a:t>chậm</a:t>
            </a:r>
            <a:r>
              <a:rPr lang="en-US" sz="2400" dirty="0"/>
              <a:t> </a:t>
            </a:r>
            <a:r>
              <a:rPr lang="en-US" sz="2400" dirty="0" err="1"/>
              <a:t>hơn</a:t>
            </a:r>
            <a:r>
              <a:rPr lang="en-US" sz="2400" dirty="0"/>
              <a:t>. </a:t>
            </a:r>
          </a:p>
          <a:p>
            <a:pPr lvl="1"/>
            <a:r>
              <a:rPr lang="en-US" sz="2000" dirty="0" err="1"/>
              <a:t>Dòng</a:t>
            </a:r>
            <a:r>
              <a:rPr lang="en-US" sz="2000" dirty="0"/>
              <a:t> </a:t>
            </a:r>
            <a:r>
              <a:rPr lang="en-US" sz="2000" dirty="0" err="1"/>
              <a:t>vốn</a:t>
            </a:r>
            <a:r>
              <a:rPr lang="en-US" sz="2000" dirty="0"/>
              <a:t> </a:t>
            </a:r>
            <a:r>
              <a:rPr lang="en-US" sz="2000" dirty="0" err="1"/>
              <a:t>vào</a:t>
            </a:r>
            <a:r>
              <a:rPr lang="en-US" sz="2000" dirty="0"/>
              <a:t> </a:t>
            </a:r>
            <a:r>
              <a:rPr lang="en-US" sz="2000" dirty="0" err="1"/>
              <a:t>theo</a:t>
            </a:r>
            <a:r>
              <a:rPr lang="en-US" sz="2000" dirty="0"/>
              <a:t> chu </a:t>
            </a:r>
            <a:r>
              <a:rPr lang="en-US" sz="2000" dirty="0" err="1"/>
              <a:t>kỳ</a:t>
            </a:r>
            <a:r>
              <a:rPr lang="en-US" sz="2000" dirty="0"/>
              <a:t>; </a:t>
            </a:r>
          </a:p>
          <a:p>
            <a:pPr lvl="1"/>
            <a:r>
              <a:rPr lang="en-US" sz="2000" dirty="0" err="1"/>
              <a:t>Nhập</a:t>
            </a:r>
            <a:r>
              <a:rPr lang="en-US" sz="2000" dirty="0"/>
              <a:t> </a:t>
            </a:r>
            <a:r>
              <a:rPr lang="en-US" sz="2000" dirty="0" err="1"/>
              <a:t>khẩu</a:t>
            </a:r>
            <a:r>
              <a:rPr lang="en-US" sz="2000" dirty="0"/>
              <a:t> </a:t>
            </a:r>
            <a:r>
              <a:rPr lang="en-US" sz="2000" dirty="0" err="1"/>
              <a:t>vốn</a:t>
            </a:r>
            <a:r>
              <a:rPr lang="en-US" sz="2000" dirty="0"/>
              <a:t> </a:t>
            </a:r>
            <a:r>
              <a:rPr lang="en-US" sz="2000" dirty="0" err="1"/>
              <a:t>là</a:t>
            </a:r>
            <a:r>
              <a:rPr lang="en-US" sz="2000" dirty="0"/>
              <a:t> </a:t>
            </a:r>
            <a:r>
              <a:rPr lang="en-US" sz="2000" dirty="0" err="1"/>
              <a:t>dấu</a:t>
            </a:r>
            <a:r>
              <a:rPr lang="en-US" sz="2000" dirty="0"/>
              <a:t> </a:t>
            </a:r>
            <a:r>
              <a:rPr lang="en-US" sz="2000" dirty="0" err="1"/>
              <a:t>hiệu</a:t>
            </a:r>
            <a:r>
              <a:rPr lang="en-US" sz="2000" dirty="0"/>
              <a:t> </a:t>
            </a:r>
            <a:r>
              <a:rPr lang="en-US" sz="2000" dirty="0" err="1"/>
              <a:t>của</a:t>
            </a:r>
            <a:r>
              <a:rPr lang="en-US" sz="2000" dirty="0"/>
              <a:t> </a:t>
            </a:r>
            <a:r>
              <a:rPr lang="en-US" sz="2000" dirty="0" err="1"/>
              <a:t>sự</a:t>
            </a:r>
            <a:r>
              <a:rPr lang="en-US" sz="2000" dirty="0"/>
              <a:t> </a:t>
            </a:r>
            <a:r>
              <a:rPr lang="en-US" sz="2000" dirty="0" err="1"/>
              <a:t>thiếu</a:t>
            </a:r>
            <a:r>
              <a:rPr lang="en-US" sz="2000" dirty="0"/>
              <a:t> </a:t>
            </a:r>
            <a:r>
              <a:rPr lang="en-US" sz="2000" dirty="0" err="1"/>
              <a:t>năng</a:t>
            </a:r>
            <a:r>
              <a:rPr lang="en-US" sz="2000" dirty="0"/>
              <a:t> </a:t>
            </a:r>
            <a:r>
              <a:rPr lang="en-US" sz="2000" dirty="0" err="1"/>
              <a:t>lực</a:t>
            </a:r>
            <a:r>
              <a:rPr lang="en-US" sz="2000" dirty="0"/>
              <a:t> </a:t>
            </a:r>
            <a:r>
              <a:rPr lang="en-US" sz="2000" dirty="0" err="1"/>
              <a:t>cạnh</a:t>
            </a:r>
            <a:r>
              <a:rPr lang="en-US" sz="2000" dirty="0"/>
              <a:t> </a:t>
            </a:r>
            <a:r>
              <a:rPr lang="en-US" sz="2000" dirty="0" err="1"/>
              <a:t>tranh</a:t>
            </a:r>
            <a:endParaRPr lang="en-US" sz="2000" dirty="0"/>
          </a:p>
          <a:p>
            <a:endParaRPr lang="en-US" sz="2400" dirty="0"/>
          </a:p>
          <a:p>
            <a:endParaRPr lang="en-US" sz="2400" dirty="0"/>
          </a:p>
        </p:txBody>
      </p:sp>
      <p:graphicFrame>
        <p:nvGraphicFramePr>
          <p:cNvPr id="5" name="Content Placeholder 4">
            <a:extLst>
              <a:ext uri="{FF2B5EF4-FFF2-40B4-BE49-F238E27FC236}">
                <a16:creationId xmlns:a16="http://schemas.microsoft.com/office/drawing/2014/main" xmlns="" id="{E3F4444A-0F1A-4DB8-83A3-4E54D192D80B}"/>
              </a:ext>
            </a:extLst>
          </p:cNvPr>
          <p:cNvGraphicFramePr>
            <a:graphicFrameLocks noGrp="1"/>
          </p:cNvGraphicFramePr>
          <p:nvPr>
            <p:ph sz="half" idx="2"/>
            <p:extLst>
              <p:ext uri="{D42A27DB-BD31-4B8C-83A1-F6EECF244321}">
                <p14:modId xmlns:p14="http://schemas.microsoft.com/office/powerpoint/2010/main" val="1783299094"/>
              </p:ext>
            </p:extLst>
          </p:nvPr>
        </p:nvGraphicFramePr>
        <p:xfrm>
          <a:off x="6172200" y="1265274"/>
          <a:ext cx="5181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103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DEBA4-83EB-442E-855A-32E9AEFEE363}"/>
              </a:ext>
            </a:extLst>
          </p:cNvPr>
          <p:cNvSpPr>
            <a:spLocks noGrp="1"/>
          </p:cNvSpPr>
          <p:nvPr>
            <p:ph type="title"/>
          </p:nvPr>
        </p:nvSpPr>
        <p:spPr/>
        <p:txBody>
          <a:bodyPr>
            <a:noAutofit/>
          </a:bodyPr>
          <a:lstStyle/>
          <a:p>
            <a:r>
              <a:rPr lang="en-US" sz="2800" dirty="0" err="1"/>
              <a:t>Khác</a:t>
            </a:r>
            <a:r>
              <a:rPr lang="en-US" sz="2800" dirty="0"/>
              <a:t> </a:t>
            </a:r>
            <a:r>
              <a:rPr lang="en-US" sz="2800" dirty="0" err="1"/>
              <a:t>biệt</a:t>
            </a:r>
            <a:r>
              <a:rPr lang="en-US" sz="2800" dirty="0"/>
              <a:t> </a:t>
            </a:r>
            <a:r>
              <a:rPr lang="en-US" sz="2800" dirty="0" err="1"/>
              <a:t>giữa</a:t>
            </a:r>
            <a:r>
              <a:rPr lang="en-US" sz="2800" dirty="0"/>
              <a:t> FDI </a:t>
            </a:r>
            <a:r>
              <a:rPr lang="en-US" sz="2800" dirty="0" err="1"/>
              <a:t>và</a:t>
            </a:r>
            <a:r>
              <a:rPr lang="en-US" sz="2800" dirty="0"/>
              <a:t> </a:t>
            </a:r>
            <a:r>
              <a:rPr lang="en-US" sz="2800" dirty="0" err="1"/>
              <a:t>dòng</a:t>
            </a:r>
            <a:r>
              <a:rPr lang="en-US" sz="2800" dirty="0"/>
              <a:t> </a:t>
            </a:r>
            <a:r>
              <a:rPr lang="en-US" sz="2800" dirty="0" err="1"/>
              <a:t>vốn</a:t>
            </a:r>
            <a:r>
              <a:rPr lang="en-US" sz="2800" dirty="0"/>
              <a:t> </a:t>
            </a:r>
            <a:r>
              <a:rPr lang="en-US" sz="2800" dirty="0" err="1"/>
              <a:t>theo</a:t>
            </a:r>
            <a:r>
              <a:rPr lang="en-US" sz="2800" dirty="0"/>
              <a:t> </a:t>
            </a:r>
            <a:r>
              <a:rPr lang="en-US" sz="2800" dirty="0" err="1"/>
              <a:t>danh</a:t>
            </a:r>
            <a:r>
              <a:rPr lang="en-US" sz="2800" dirty="0"/>
              <a:t> </a:t>
            </a:r>
            <a:r>
              <a:rPr lang="en-US" sz="2800" dirty="0" err="1"/>
              <a:t>mục</a:t>
            </a:r>
            <a:r>
              <a:rPr lang="en-US" sz="2800" dirty="0"/>
              <a:t> </a:t>
            </a:r>
            <a:r>
              <a:rPr lang="en-US" sz="2800" dirty="0" err="1"/>
              <a:t>đầu</a:t>
            </a:r>
            <a:r>
              <a:rPr lang="en-US" sz="2800" dirty="0"/>
              <a:t> </a:t>
            </a:r>
            <a:r>
              <a:rPr lang="en-US" sz="2800" dirty="0" err="1"/>
              <a:t>tư</a:t>
            </a:r>
            <a:r>
              <a:rPr lang="en-US" sz="2800" dirty="0"/>
              <a:t> (</a:t>
            </a:r>
            <a:r>
              <a:rPr lang="en-US" sz="2800" dirty="0" err="1"/>
              <a:t>gián</a:t>
            </a:r>
            <a:r>
              <a:rPr lang="en-US" sz="2800" dirty="0"/>
              <a:t> </a:t>
            </a:r>
            <a:r>
              <a:rPr lang="en-US" sz="2800" dirty="0" err="1"/>
              <a:t>tiếp</a:t>
            </a:r>
            <a:r>
              <a:rPr lang="en-US" sz="2800" dirty="0"/>
              <a:t>) </a:t>
            </a:r>
            <a:r>
              <a:rPr lang="en-US" sz="2800" dirty="0" err="1"/>
              <a:t>chỉ</a:t>
            </a:r>
            <a:r>
              <a:rPr lang="en-US" sz="2800" dirty="0"/>
              <a:t> </a:t>
            </a:r>
            <a:r>
              <a:rPr lang="en-US" sz="2800" dirty="0" err="1"/>
              <a:t>là</a:t>
            </a:r>
            <a:r>
              <a:rPr lang="en-US" sz="2800" dirty="0"/>
              <a:t> </a:t>
            </a:r>
            <a:r>
              <a:rPr lang="en-US" sz="2800" dirty="0" err="1"/>
              <a:t>trên</a:t>
            </a:r>
            <a:r>
              <a:rPr lang="en-US" sz="2800" dirty="0"/>
              <a:t> </a:t>
            </a:r>
            <a:r>
              <a:rPr lang="en-US" sz="2800" dirty="0" err="1"/>
              <a:t>danh</a:t>
            </a:r>
            <a:r>
              <a:rPr lang="en-US" sz="2800" dirty="0"/>
              <a:t> </a:t>
            </a:r>
            <a:r>
              <a:rPr lang="en-US" sz="2800" dirty="0" err="1"/>
              <a:t>nghĩa</a:t>
            </a:r>
            <a:r>
              <a:rPr lang="en-US" sz="2800" dirty="0"/>
              <a:t> </a:t>
            </a:r>
            <a:r>
              <a:rPr lang="en-US" sz="2800" dirty="0" err="1"/>
              <a:t>hơn</a:t>
            </a:r>
            <a:r>
              <a:rPr lang="en-US" sz="2800" dirty="0"/>
              <a:t> </a:t>
            </a:r>
            <a:r>
              <a:rPr lang="en-US" sz="2800" dirty="0" err="1"/>
              <a:t>là</a:t>
            </a:r>
            <a:r>
              <a:rPr lang="en-US" sz="2800" dirty="0"/>
              <a:t> </a:t>
            </a:r>
            <a:r>
              <a:rPr lang="en-US" sz="2800" dirty="0" err="1"/>
              <a:t>thực</a:t>
            </a:r>
            <a:r>
              <a:rPr lang="en-US" sz="2800" dirty="0"/>
              <a:t> </a:t>
            </a:r>
            <a:r>
              <a:rPr lang="en-US" sz="2800" dirty="0" err="1"/>
              <a:t>tế</a:t>
            </a:r>
            <a:endParaRPr lang="en-US" sz="2800" dirty="0"/>
          </a:p>
        </p:txBody>
      </p:sp>
      <p:graphicFrame>
        <p:nvGraphicFramePr>
          <p:cNvPr id="5" name="Content Placeholder 4">
            <a:extLst>
              <a:ext uri="{FF2B5EF4-FFF2-40B4-BE49-F238E27FC236}">
                <a16:creationId xmlns:a16="http://schemas.microsoft.com/office/drawing/2014/main" xmlns="" id="{4F532723-1DD2-4587-9480-C481FF88D05D}"/>
              </a:ext>
            </a:extLst>
          </p:cNvPr>
          <p:cNvGraphicFramePr>
            <a:graphicFrameLocks noGrp="1"/>
          </p:cNvGraphicFramePr>
          <p:nvPr>
            <p:ph sz="half" idx="1"/>
            <p:extLst>
              <p:ext uri="{D42A27DB-BD31-4B8C-83A1-F6EECF244321}">
                <p14:modId xmlns:p14="http://schemas.microsoft.com/office/powerpoint/2010/main" val="254405841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xmlns="" id="{0E91CEF1-DF65-4C0F-A3CE-B17170387379}"/>
              </a:ext>
            </a:extLst>
          </p:cNvPr>
          <p:cNvGraphicFramePr>
            <a:graphicFrameLocks noGrp="1"/>
          </p:cNvGraphicFramePr>
          <p:nvPr>
            <p:ph sz="half" idx="2"/>
            <p:extLst>
              <p:ext uri="{D42A27DB-BD31-4B8C-83A1-F6EECF244321}">
                <p14:modId xmlns:p14="http://schemas.microsoft.com/office/powerpoint/2010/main" val="124211542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206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57156-0C8A-4662-98E9-406E69DA0EB0}"/>
              </a:ext>
            </a:extLst>
          </p:cNvPr>
          <p:cNvSpPr>
            <a:spLocks noGrp="1"/>
          </p:cNvSpPr>
          <p:nvPr>
            <p:ph type="title"/>
          </p:nvPr>
        </p:nvSpPr>
        <p:spPr>
          <a:xfrm>
            <a:off x="524741" y="620392"/>
            <a:ext cx="3571398" cy="5504688"/>
          </a:xfrm>
        </p:spPr>
        <p:txBody>
          <a:bodyPr>
            <a:normAutofit/>
          </a:bodyPr>
          <a:lstStyle/>
          <a:p>
            <a:r>
              <a:rPr lang="en-US" sz="6000" dirty="0" err="1">
                <a:solidFill>
                  <a:schemeClr val="accent5"/>
                </a:solidFill>
              </a:rPr>
              <a:t>Bài</a:t>
            </a:r>
            <a:r>
              <a:rPr lang="en-US" sz="6000" dirty="0">
                <a:solidFill>
                  <a:schemeClr val="accent5"/>
                </a:solidFill>
              </a:rPr>
              <a:t> </a:t>
            </a:r>
            <a:r>
              <a:rPr lang="en-US" sz="6000" dirty="0" err="1">
                <a:solidFill>
                  <a:schemeClr val="accent5"/>
                </a:solidFill>
              </a:rPr>
              <a:t>học</a:t>
            </a:r>
            <a:endParaRPr lang="en-US" sz="6000" dirty="0">
              <a:solidFill>
                <a:schemeClr val="accent5"/>
              </a:solidFill>
            </a:endParaRPr>
          </a:p>
        </p:txBody>
      </p:sp>
      <p:graphicFrame>
        <p:nvGraphicFramePr>
          <p:cNvPr id="5" name="Content Placeholder 2">
            <a:extLst>
              <a:ext uri="{FF2B5EF4-FFF2-40B4-BE49-F238E27FC236}">
                <a16:creationId xmlns:a16="http://schemas.microsoft.com/office/drawing/2014/main" xmlns="" id="{C64A74A9-4E5C-4166-A3C7-211F2946351A}"/>
              </a:ext>
            </a:extLst>
          </p:cNvPr>
          <p:cNvGraphicFramePr>
            <a:graphicFrameLocks noGrp="1"/>
          </p:cNvGraphicFramePr>
          <p:nvPr>
            <p:ph idx="1"/>
            <p:extLst>
              <p:ext uri="{D42A27DB-BD31-4B8C-83A1-F6EECF244321}">
                <p14:modId xmlns:p14="http://schemas.microsoft.com/office/powerpoint/2010/main" val="2793143757"/>
              </p:ext>
            </p:extLst>
          </p:nvPr>
        </p:nvGraphicFramePr>
        <p:xfrm>
          <a:off x="3936212" y="937633"/>
          <a:ext cx="6710016"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529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8E34966-E850-4F7F-8C0D-73F6C0E7F910}"/>
              </a:ext>
            </a:extLst>
          </p:cNvPr>
          <p:cNvSpPr>
            <a:spLocks noGrp="1"/>
          </p:cNvSpPr>
          <p:nvPr>
            <p:ph type="title"/>
          </p:nvPr>
        </p:nvSpPr>
        <p:spPr>
          <a:xfrm>
            <a:off x="740749" y="2057400"/>
            <a:ext cx="3494362" cy="2889666"/>
          </a:xfrm>
        </p:spPr>
        <p:txBody>
          <a:bodyPr>
            <a:normAutofit fontScale="90000"/>
          </a:bodyPr>
          <a:lstStyle/>
          <a:p>
            <a:pPr algn="r"/>
            <a:r>
              <a:rPr lang="en-US" sz="3700" dirty="0" err="1">
                <a:solidFill>
                  <a:schemeClr val="accent1"/>
                </a:solidFill>
              </a:rPr>
              <a:t>Vậy</a:t>
            </a:r>
            <a:r>
              <a:rPr lang="en-US" sz="3700" dirty="0">
                <a:solidFill>
                  <a:schemeClr val="accent1"/>
                </a:solidFill>
              </a:rPr>
              <a:t> </a:t>
            </a:r>
            <a:r>
              <a:rPr lang="en-US" sz="3700" dirty="0" err="1">
                <a:solidFill>
                  <a:schemeClr val="accent1"/>
                </a:solidFill>
              </a:rPr>
              <a:t>làm</a:t>
            </a:r>
            <a:r>
              <a:rPr lang="en-US" sz="3700" dirty="0">
                <a:solidFill>
                  <a:schemeClr val="accent1"/>
                </a:solidFill>
              </a:rPr>
              <a:t> </a:t>
            </a:r>
            <a:r>
              <a:rPr lang="en-US" sz="3700" dirty="0" err="1">
                <a:solidFill>
                  <a:schemeClr val="accent1"/>
                </a:solidFill>
              </a:rPr>
              <a:t>thế</a:t>
            </a:r>
            <a:r>
              <a:rPr lang="en-US" sz="3700" dirty="0">
                <a:solidFill>
                  <a:schemeClr val="accent1"/>
                </a:solidFill>
              </a:rPr>
              <a:t> </a:t>
            </a:r>
            <a:r>
              <a:rPr lang="en-US" sz="3700" dirty="0" err="1">
                <a:solidFill>
                  <a:schemeClr val="accent1"/>
                </a:solidFill>
              </a:rPr>
              <a:t>nào</a:t>
            </a:r>
            <a:r>
              <a:rPr lang="en-US" sz="3700" dirty="0">
                <a:solidFill>
                  <a:schemeClr val="accent1"/>
                </a:solidFill>
              </a:rPr>
              <a:t> </a:t>
            </a:r>
            <a:r>
              <a:rPr lang="en-US" sz="3700" dirty="0" err="1">
                <a:solidFill>
                  <a:schemeClr val="accent1"/>
                </a:solidFill>
              </a:rPr>
              <a:t>để</a:t>
            </a:r>
            <a:r>
              <a:rPr lang="en-US" sz="3700" dirty="0">
                <a:solidFill>
                  <a:schemeClr val="accent1"/>
                </a:solidFill>
              </a:rPr>
              <a:t> </a:t>
            </a:r>
            <a:r>
              <a:rPr lang="en-US" sz="3700" dirty="0" err="1">
                <a:solidFill>
                  <a:schemeClr val="accent1"/>
                </a:solidFill>
              </a:rPr>
              <a:t>có</a:t>
            </a:r>
            <a:r>
              <a:rPr lang="en-US" sz="3700" dirty="0">
                <a:solidFill>
                  <a:schemeClr val="accent1"/>
                </a:solidFill>
              </a:rPr>
              <a:t> </a:t>
            </a:r>
            <a:r>
              <a:rPr lang="en-US" sz="3700" dirty="0" err="1">
                <a:solidFill>
                  <a:schemeClr val="accent1"/>
                </a:solidFill>
              </a:rPr>
              <a:t>các</a:t>
            </a:r>
            <a:r>
              <a:rPr lang="en-US" sz="3700" dirty="0">
                <a:solidFill>
                  <a:schemeClr val="accent1"/>
                </a:solidFill>
              </a:rPr>
              <a:t> cam </a:t>
            </a:r>
            <a:r>
              <a:rPr lang="en-US" sz="3700" dirty="0" err="1">
                <a:solidFill>
                  <a:schemeClr val="accent1"/>
                </a:solidFill>
              </a:rPr>
              <a:t>kết</a:t>
            </a:r>
            <a:r>
              <a:rPr lang="en-US" sz="3700" dirty="0">
                <a:solidFill>
                  <a:schemeClr val="accent1"/>
                </a:solidFill>
              </a:rPr>
              <a:t> </a:t>
            </a:r>
            <a:r>
              <a:rPr lang="en-US" sz="3700" dirty="0" err="1">
                <a:solidFill>
                  <a:schemeClr val="accent1"/>
                </a:solidFill>
              </a:rPr>
              <a:t>tài</a:t>
            </a:r>
            <a:r>
              <a:rPr lang="en-US" sz="3700" dirty="0">
                <a:solidFill>
                  <a:schemeClr val="accent1"/>
                </a:solidFill>
              </a:rPr>
              <a:t> </a:t>
            </a:r>
            <a:r>
              <a:rPr lang="en-US" sz="3700" dirty="0" err="1">
                <a:solidFill>
                  <a:schemeClr val="accent1"/>
                </a:solidFill>
              </a:rPr>
              <a:t>chính</a:t>
            </a:r>
            <a:r>
              <a:rPr lang="en-US" sz="3700" dirty="0">
                <a:solidFill>
                  <a:schemeClr val="accent1"/>
                </a:solidFill>
              </a:rPr>
              <a:t> </a:t>
            </a:r>
            <a:r>
              <a:rPr lang="en-US" sz="3700" dirty="0" err="1">
                <a:solidFill>
                  <a:schemeClr val="accent1"/>
                </a:solidFill>
              </a:rPr>
              <a:t>dài</a:t>
            </a:r>
            <a:r>
              <a:rPr lang="en-US" sz="3700" dirty="0">
                <a:solidFill>
                  <a:schemeClr val="accent1"/>
                </a:solidFill>
              </a:rPr>
              <a:t> </a:t>
            </a:r>
            <a:r>
              <a:rPr lang="en-US" sz="3700" dirty="0" err="1">
                <a:solidFill>
                  <a:schemeClr val="accent1"/>
                </a:solidFill>
              </a:rPr>
              <a:t>hạn</a:t>
            </a:r>
            <a:r>
              <a:rPr lang="en-US" sz="3700" dirty="0">
                <a:solidFill>
                  <a:schemeClr val="accent1"/>
                </a:solidFill>
              </a:rPr>
              <a:t> </a:t>
            </a:r>
            <a:r>
              <a:rPr lang="en-US" sz="3700" dirty="0" err="1">
                <a:solidFill>
                  <a:schemeClr val="accent1"/>
                </a:solidFill>
              </a:rPr>
              <a:t>có</a:t>
            </a:r>
            <a:r>
              <a:rPr lang="en-US" sz="3700" dirty="0">
                <a:solidFill>
                  <a:schemeClr val="accent1"/>
                </a:solidFill>
              </a:rPr>
              <a:t> </a:t>
            </a:r>
            <a:r>
              <a:rPr lang="en-US" sz="3700" dirty="0" err="1">
                <a:solidFill>
                  <a:schemeClr val="accent1"/>
                </a:solidFill>
              </a:rPr>
              <a:t>tính</a:t>
            </a:r>
            <a:r>
              <a:rPr lang="en-US" sz="3700" dirty="0">
                <a:solidFill>
                  <a:schemeClr val="accent1"/>
                </a:solidFill>
              </a:rPr>
              <a:t> </a:t>
            </a:r>
            <a:r>
              <a:rPr lang="en-US" sz="3700" dirty="0" err="1">
                <a:solidFill>
                  <a:schemeClr val="accent1"/>
                </a:solidFill>
              </a:rPr>
              <a:t>thanh</a:t>
            </a:r>
            <a:r>
              <a:rPr lang="en-US" sz="3700" dirty="0">
                <a:solidFill>
                  <a:schemeClr val="accent1"/>
                </a:solidFill>
              </a:rPr>
              <a:t> </a:t>
            </a:r>
            <a:r>
              <a:rPr lang="en-US" sz="3700" dirty="0" err="1">
                <a:solidFill>
                  <a:schemeClr val="accent1"/>
                </a:solidFill>
              </a:rPr>
              <a:t>khoản</a:t>
            </a:r>
            <a:r>
              <a:rPr lang="en-US" sz="3700" dirty="0">
                <a:solidFill>
                  <a:schemeClr val="accent1"/>
                </a:solidFill>
              </a:rPr>
              <a:t>?</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40EB374-9631-4D7C-ADD5-8AC5ECC2C73F}"/>
              </a:ext>
            </a:extLst>
          </p:cNvPr>
          <p:cNvSpPr>
            <a:spLocks noGrp="1"/>
          </p:cNvSpPr>
          <p:nvPr>
            <p:ph idx="1"/>
          </p:nvPr>
        </p:nvSpPr>
        <p:spPr>
          <a:xfrm>
            <a:off x="4976031" y="1337101"/>
            <a:ext cx="6377769" cy="4930246"/>
          </a:xfrm>
        </p:spPr>
        <p:txBody>
          <a:bodyPr anchor="ctr">
            <a:normAutofit/>
          </a:bodyPr>
          <a:lstStyle/>
          <a:p>
            <a:r>
              <a:rPr lang="en-US" sz="2400" dirty="0" err="1"/>
              <a:t>Các</a:t>
            </a:r>
            <a:r>
              <a:rPr lang="en-US" sz="2400" dirty="0"/>
              <a:t> </a:t>
            </a:r>
            <a:r>
              <a:rPr lang="en-US" sz="2400" dirty="0" err="1"/>
              <a:t>thị</a:t>
            </a:r>
            <a:r>
              <a:rPr lang="en-US" sz="2400" dirty="0"/>
              <a:t> </a:t>
            </a:r>
            <a:r>
              <a:rPr lang="en-US" sz="2400" dirty="0" err="1"/>
              <a:t>trường</a:t>
            </a:r>
            <a:r>
              <a:rPr lang="en-US" sz="2400" dirty="0"/>
              <a:t> </a:t>
            </a:r>
            <a:r>
              <a:rPr lang="en-US" sz="2400" dirty="0" err="1"/>
              <a:t>thứ</a:t>
            </a:r>
            <a:r>
              <a:rPr lang="en-US" sz="2400" dirty="0"/>
              <a:t> </a:t>
            </a:r>
            <a:r>
              <a:rPr lang="en-US" sz="2400" dirty="0" err="1"/>
              <a:t>cấp</a:t>
            </a:r>
            <a:r>
              <a:rPr lang="en-US" sz="2400" dirty="0"/>
              <a:t>: </a:t>
            </a:r>
            <a:r>
              <a:rPr lang="en-US" sz="2400" dirty="0" err="1"/>
              <a:t>thị</a:t>
            </a:r>
            <a:r>
              <a:rPr lang="en-US" sz="2400" dirty="0"/>
              <a:t> </a:t>
            </a:r>
            <a:r>
              <a:rPr lang="en-US" sz="2400" dirty="0" err="1"/>
              <a:t>trường</a:t>
            </a:r>
            <a:r>
              <a:rPr lang="en-US" sz="2400" dirty="0"/>
              <a:t> </a:t>
            </a:r>
            <a:r>
              <a:rPr lang="en-US" sz="2400" dirty="0" err="1"/>
              <a:t>trái</a:t>
            </a:r>
            <a:r>
              <a:rPr lang="en-US" sz="2400" dirty="0"/>
              <a:t> </a:t>
            </a:r>
            <a:r>
              <a:rPr lang="en-US" sz="2400" dirty="0" err="1"/>
              <a:t>phiếu</a:t>
            </a:r>
            <a:r>
              <a:rPr lang="en-US" sz="2400" dirty="0"/>
              <a:t> </a:t>
            </a:r>
            <a:r>
              <a:rPr lang="en-US" sz="2400" dirty="0" err="1"/>
              <a:t>và</a:t>
            </a:r>
            <a:r>
              <a:rPr lang="en-US" sz="2400" dirty="0"/>
              <a:t> </a:t>
            </a:r>
            <a:r>
              <a:rPr lang="en-US" sz="2400" dirty="0" err="1"/>
              <a:t>chứng</a:t>
            </a:r>
            <a:r>
              <a:rPr lang="en-US" sz="2400" dirty="0"/>
              <a:t> </a:t>
            </a:r>
            <a:r>
              <a:rPr lang="en-US" sz="2400" dirty="0" err="1"/>
              <a:t>khoán</a:t>
            </a:r>
            <a:r>
              <a:rPr lang="en-US" sz="2400" dirty="0"/>
              <a:t>, </a:t>
            </a:r>
            <a:r>
              <a:rPr lang="en-US" sz="2400" dirty="0" err="1"/>
              <a:t>cổ</a:t>
            </a:r>
            <a:r>
              <a:rPr lang="en-US" sz="2400" dirty="0"/>
              <a:t> </a:t>
            </a:r>
            <a:r>
              <a:rPr lang="en-US" sz="2400" dirty="0" err="1"/>
              <a:t>phiếu</a:t>
            </a:r>
            <a:r>
              <a:rPr lang="en-US" sz="2400" dirty="0"/>
              <a:t> </a:t>
            </a:r>
            <a:r>
              <a:rPr lang="en-US" sz="2400" dirty="0" err="1"/>
              <a:t>có</a:t>
            </a:r>
            <a:r>
              <a:rPr lang="en-US" sz="2400" dirty="0"/>
              <a:t> </a:t>
            </a:r>
            <a:r>
              <a:rPr lang="en-US" sz="2400" dirty="0" err="1"/>
              <a:t>độ</a:t>
            </a:r>
            <a:r>
              <a:rPr lang="en-US" sz="2400" dirty="0"/>
              <a:t> </a:t>
            </a:r>
            <a:r>
              <a:rPr lang="en-US" sz="2400" dirty="0" err="1"/>
              <a:t>sâu</a:t>
            </a:r>
            <a:r>
              <a:rPr lang="en-US" sz="2400" dirty="0"/>
              <a:t> </a:t>
            </a:r>
            <a:r>
              <a:rPr lang="en-US" sz="2400" dirty="0" err="1"/>
              <a:t>và</a:t>
            </a:r>
            <a:r>
              <a:rPr lang="en-US" sz="2400" dirty="0"/>
              <a:t> </a:t>
            </a:r>
            <a:r>
              <a:rPr lang="en-US" sz="2400" dirty="0" err="1"/>
              <a:t>có</a:t>
            </a:r>
            <a:r>
              <a:rPr lang="en-US" sz="2400" dirty="0"/>
              <a:t> </a:t>
            </a:r>
            <a:r>
              <a:rPr lang="en-US" sz="2400" dirty="0" err="1"/>
              <a:t>tính</a:t>
            </a:r>
            <a:r>
              <a:rPr lang="en-US" sz="2400" dirty="0"/>
              <a:t> </a:t>
            </a:r>
            <a:r>
              <a:rPr lang="en-US" sz="2400" dirty="0" err="1"/>
              <a:t>thanh</a:t>
            </a:r>
            <a:r>
              <a:rPr lang="en-US" sz="2400" dirty="0"/>
              <a:t> </a:t>
            </a:r>
            <a:r>
              <a:rPr lang="en-US" sz="2400" dirty="0" err="1"/>
              <a:t>khoản</a:t>
            </a:r>
            <a:endParaRPr lang="en-US" sz="2400" dirty="0"/>
          </a:p>
          <a:p>
            <a:r>
              <a:rPr lang="en-US" sz="2400" dirty="0" err="1"/>
              <a:t>Nhưng</a:t>
            </a:r>
            <a:r>
              <a:rPr lang="en-US" sz="2400" dirty="0"/>
              <a:t> </a:t>
            </a:r>
            <a:r>
              <a:rPr lang="en-US" sz="2400" dirty="0" err="1"/>
              <a:t>kể</a:t>
            </a:r>
            <a:r>
              <a:rPr lang="en-US" sz="2400" dirty="0"/>
              <a:t> </a:t>
            </a:r>
            <a:r>
              <a:rPr lang="en-US" sz="2400" dirty="0" err="1"/>
              <a:t>cả</a:t>
            </a:r>
            <a:r>
              <a:rPr lang="en-US" sz="2400" dirty="0"/>
              <a:t> </a:t>
            </a:r>
            <a:r>
              <a:rPr lang="en-US" sz="2400" dirty="0" err="1"/>
              <a:t>khi</a:t>
            </a:r>
            <a:r>
              <a:rPr lang="en-US" sz="2400" dirty="0"/>
              <a:t> </a:t>
            </a:r>
            <a:r>
              <a:rPr lang="en-US" sz="2400" dirty="0" err="1"/>
              <a:t>các</a:t>
            </a:r>
            <a:r>
              <a:rPr lang="en-US" sz="2400" dirty="0"/>
              <a:t> </a:t>
            </a:r>
            <a:r>
              <a:rPr lang="en-US" sz="2400" dirty="0" err="1"/>
              <a:t>quốc</a:t>
            </a:r>
            <a:r>
              <a:rPr lang="en-US" sz="2400" dirty="0"/>
              <a:t> </a:t>
            </a:r>
            <a:r>
              <a:rPr lang="en-US" sz="2400" dirty="0" err="1"/>
              <a:t>gia</a:t>
            </a:r>
            <a:r>
              <a:rPr lang="en-US" sz="2400" dirty="0"/>
              <a:t> </a:t>
            </a:r>
            <a:r>
              <a:rPr lang="en-US" sz="2400" dirty="0" err="1"/>
              <a:t>có</a:t>
            </a:r>
            <a:r>
              <a:rPr lang="en-US" sz="2400" dirty="0"/>
              <a:t> </a:t>
            </a:r>
            <a:r>
              <a:rPr lang="en-US" sz="2400" dirty="0" err="1"/>
              <a:t>thị</a:t>
            </a:r>
            <a:r>
              <a:rPr lang="en-US" sz="2400" dirty="0"/>
              <a:t> </a:t>
            </a:r>
            <a:r>
              <a:rPr lang="en-US" sz="2400" dirty="0" err="1"/>
              <a:t>trường</a:t>
            </a:r>
            <a:r>
              <a:rPr lang="en-US" sz="2400" dirty="0"/>
              <a:t> </a:t>
            </a:r>
            <a:r>
              <a:rPr lang="en-US" sz="2400" dirty="0" err="1"/>
              <a:t>thứ</a:t>
            </a:r>
            <a:r>
              <a:rPr lang="en-US" sz="2400" dirty="0"/>
              <a:t> </a:t>
            </a:r>
            <a:r>
              <a:rPr lang="en-US" sz="2400" dirty="0" err="1"/>
              <a:t>cấp</a:t>
            </a:r>
            <a:r>
              <a:rPr lang="en-US" sz="2400" dirty="0"/>
              <a:t> </a:t>
            </a:r>
            <a:r>
              <a:rPr lang="en-US" sz="2400" dirty="0" err="1"/>
              <a:t>đủ</a:t>
            </a:r>
            <a:r>
              <a:rPr lang="en-US" sz="2400" dirty="0"/>
              <a:t> </a:t>
            </a:r>
            <a:r>
              <a:rPr lang="en-US" sz="2400" dirty="0" err="1"/>
              <a:t>sâu</a:t>
            </a:r>
            <a:r>
              <a:rPr lang="en-US" sz="2400" dirty="0"/>
              <a:t>, </a:t>
            </a:r>
            <a:r>
              <a:rPr lang="en-US" sz="2400" dirty="0" err="1"/>
              <a:t>họ</a:t>
            </a:r>
            <a:r>
              <a:rPr lang="en-US" sz="2400" dirty="0"/>
              <a:t> </a:t>
            </a:r>
            <a:r>
              <a:rPr lang="en-US" sz="2400" dirty="0" err="1"/>
              <a:t>vẫn</a:t>
            </a:r>
            <a:r>
              <a:rPr lang="en-US" sz="2400" dirty="0"/>
              <a:t> </a:t>
            </a:r>
            <a:r>
              <a:rPr lang="en-US" sz="2400" dirty="0" err="1"/>
              <a:t>cần</a:t>
            </a:r>
            <a:r>
              <a:rPr lang="en-US" sz="2400" dirty="0"/>
              <a:t> </a:t>
            </a:r>
            <a:r>
              <a:rPr lang="en-US" sz="2400" dirty="0" err="1"/>
              <a:t>sử</a:t>
            </a:r>
            <a:r>
              <a:rPr lang="en-US" sz="2400" dirty="0"/>
              <a:t> </a:t>
            </a:r>
            <a:r>
              <a:rPr lang="en-US" sz="2400" dirty="0" err="1"/>
              <a:t>dụng</a:t>
            </a:r>
            <a:r>
              <a:rPr lang="en-US" sz="2400" dirty="0"/>
              <a:t> </a:t>
            </a:r>
            <a:r>
              <a:rPr lang="en-US" sz="2400" dirty="0" err="1"/>
              <a:t>bảng</a:t>
            </a:r>
            <a:r>
              <a:rPr lang="en-US" sz="2400" dirty="0"/>
              <a:t> </a:t>
            </a:r>
            <a:r>
              <a:rPr lang="en-US" sz="2400" dirty="0" err="1"/>
              <a:t>cán</a:t>
            </a:r>
            <a:r>
              <a:rPr lang="en-US" sz="2400" dirty="0"/>
              <a:t> </a:t>
            </a:r>
            <a:r>
              <a:rPr lang="en-US" sz="2400" dirty="0" err="1"/>
              <a:t>cân</a:t>
            </a:r>
            <a:r>
              <a:rPr lang="en-US" sz="2400" dirty="0"/>
              <a:t> </a:t>
            </a:r>
            <a:r>
              <a:rPr lang="en-US" sz="2400" dirty="0" err="1"/>
              <a:t>của</a:t>
            </a:r>
            <a:r>
              <a:rPr lang="en-US" sz="2400" dirty="0"/>
              <a:t> </a:t>
            </a:r>
            <a:r>
              <a:rPr lang="en-US" sz="2400" dirty="0" err="1"/>
              <a:t>chính</a:t>
            </a:r>
            <a:r>
              <a:rPr lang="en-US" sz="2400" dirty="0"/>
              <a:t> </a:t>
            </a:r>
            <a:r>
              <a:rPr lang="en-US" sz="2400" dirty="0" err="1"/>
              <a:t>phủ</a:t>
            </a:r>
            <a:r>
              <a:rPr lang="en-US" sz="2400" dirty="0"/>
              <a:t> </a:t>
            </a:r>
            <a:r>
              <a:rPr lang="en-US" sz="2400" dirty="0" err="1"/>
              <a:t>để</a:t>
            </a:r>
            <a:r>
              <a:rPr lang="en-US" sz="2400" dirty="0"/>
              <a:t> </a:t>
            </a:r>
            <a:r>
              <a:rPr lang="en-US" sz="2400" dirty="0" err="1"/>
              <a:t>tăng</a:t>
            </a:r>
            <a:r>
              <a:rPr lang="en-US" sz="2400" dirty="0"/>
              <a:t> </a:t>
            </a:r>
            <a:r>
              <a:rPr lang="en-US" sz="2400" dirty="0" err="1"/>
              <a:t>lượng</a:t>
            </a:r>
            <a:r>
              <a:rPr lang="en-US" sz="2400" dirty="0"/>
              <a:t> </a:t>
            </a:r>
            <a:r>
              <a:rPr lang="en-US" sz="2400" dirty="0" err="1"/>
              <a:t>cung</a:t>
            </a:r>
            <a:r>
              <a:rPr lang="en-US" sz="2400" dirty="0"/>
              <a:t> </a:t>
            </a:r>
            <a:r>
              <a:rPr lang="en-US" sz="2400" dirty="0" err="1"/>
              <a:t>tài</a:t>
            </a:r>
            <a:r>
              <a:rPr lang="en-US" sz="2400" dirty="0"/>
              <a:t> </a:t>
            </a:r>
            <a:r>
              <a:rPr lang="en-US" sz="2400" dirty="0" err="1"/>
              <a:t>chính</a:t>
            </a:r>
            <a:r>
              <a:rPr lang="en-US" sz="2400" dirty="0"/>
              <a:t> </a:t>
            </a:r>
            <a:r>
              <a:rPr lang="en-US" sz="2400" dirty="0" err="1"/>
              <a:t>dài</a:t>
            </a:r>
            <a:r>
              <a:rPr lang="en-US" sz="2400" dirty="0"/>
              <a:t> </a:t>
            </a:r>
            <a:r>
              <a:rPr lang="en-US" sz="2400" dirty="0" err="1"/>
              <a:t>hạn</a:t>
            </a:r>
            <a:r>
              <a:rPr lang="en-US" sz="2400" dirty="0"/>
              <a:t> </a:t>
            </a:r>
            <a:r>
              <a:rPr lang="en-US" sz="2400" dirty="0" err="1"/>
              <a:t>cho</a:t>
            </a:r>
            <a:r>
              <a:rPr lang="en-US" sz="2400" dirty="0"/>
              <a:t> </a:t>
            </a:r>
            <a:r>
              <a:rPr lang="en-US" sz="2400" dirty="0" err="1"/>
              <a:t>những</a:t>
            </a:r>
            <a:r>
              <a:rPr lang="en-US" sz="2400" dirty="0"/>
              <a:t> </a:t>
            </a:r>
            <a:r>
              <a:rPr lang="en-US" sz="2400" dirty="0" err="1"/>
              <a:t>nhóm</a:t>
            </a:r>
            <a:r>
              <a:rPr lang="en-US" sz="2400" dirty="0"/>
              <a:t> </a:t>
            </a:r>
            <a:r>
              <a:rPr lang="en-US" sz="2400" dirty="0" err="1"/>
              <a:t>người</a:t>
            </a:r>
            <a:r>
              <a:rPr lang="en-US" sz="2400" dirty="0"/>
              <a:t> </a:t>
            </a:r>
            <a:r>
              <a:rPr lang="en-US" sz="2400" dirty="0" err="1"/>
              <a:t>đi</a:t>
            </a:r>
            <a:r>
              <a:rPr lang="en-US" sz="2400" dirty="0"/>
              <a:t> </a:t>
            </a:r>
            <a:r>
              <a:rPr lang="en-US" sz="2400" dirty="0" err="1"/>
              <a:t>vay</a:t>
            </a:r>
            <a:r>
              <a:rPr lang="en-US" sz="2400" dirty="0"/>
              <a:t> </a:t>
            </a:r>
            <a:r>
              <a:rPr lang="en-US" sz="2400" dirty="0" err="1"/>
              <a:t>cụ</a:t>
            </a:r>
            <a:r>
              <a:rPr lang="en-US" sz="2400" dirty="0"/>
              <a:t> </a:t>
            </a:r>
            <a:r>
              <a:rPr lang="en-US" sz="2400" dirty="0" err="1"/>
              <a:t>thể</a:t>
            </a:r>
            <a:r>
              <a:rPr lang="en-US" sz="2400" dirty="0"/>
              <a:t>.</a:t>
            </a:r>
          </a:p>
          <a:p>
            <a:pPr lvl="1"/>
            <a:r>
              <a:rPr lang="en-US" sz="2000" dirty="0" err="1"/>
              <a:t>Hoa</a:t>
            </a:r>
            <a:r>
              <a:rPr lang="en-US" sz="2000" dirty="0"/>
              <a:t> </a:t>
            </a:r>
            <a:r>
              <a:rPr lang="en-US" sz="2000" dirty="0" err="1"/>
              <a:t>Kỳ</a:t>
            </a:r>
            <a:r>
              <a:rPr lang="en-US" sz="2000" dirty="0"/>
              <a:t>: Small Business Administration, Fannie Mae and Freddie Mac</a:t>
            </a:r>
          </a:p>
          <a:p>
            <a:pPr lvl="1"/>
            <a:r>
              <a:rPr lang="en-US" sz="2000" dirty="0"/>
              <a:t>Anh: </a:t>
            </a:r>
            <a:r>
              <a:rPr lang="en-US" sz="2000" dirty="0" err="1"/>
              <a:t>Kế</a:t>
            </a:r>
            <a:r>
              <a:rPr lang="en-US" sz="2000" dirty="0"/>
              <a:t> </a:t>
            </a:r>
            <a:r>
              <a:rPr lang="en-US" sz="2000" dirty="0" err="1"/>
              <a:t>hoạch</a:t>
            </a:r>
            <a:r>
              <a:rPr lang="en-US" sz="2000" dirty="0"/>
              <a:t> Enterprise Finance Guarantee </a:t>
            </a:r>
            <a:r>
              <a:rPr lang="en-US" sz="2000" dirty="0" err="1"/>
              <a:t>bảo</a:t>
            </a:r>
            <a:r>
              <a:rPr lang="en-US" sz="2000" dirty="0"/>
              <a:t> </a:t>
            </a:r>
            <a:r>
              <a:rPr lang="en-US" sz="2000" dirty="0" err="1"/>
              <a:t>đảm</a:t>
            </a:r>
            <a:r>
              <a:rPr lang="en-US" sz="2000" dirty="0"/>
              <a:t> </a:t>
            </a:r>
            <a:r>
              <a:rPr lang="en-US" sz="2000" dirty="0" err="1"/>
              <a:t>các</a:t>
            </a:r>
            <a:r>
              <a:rPr lang="en-US" sz="2000" dirty="0"/>
              <a:t> </a:t>
            </a:r>
            <a:r>
              <a:rPr lang="en-US" sz="2000" dirty="0" err="1"/>
              <a:t>khoản</a:t>
            </a:r>
            <a:r>
              <a:rPr lang="en-US" sz="2000" dirty="0"/>
              <a:t> </a:t>
            </a:r>
            <a:r>
              <a:rPr lang="en-US" sz="2000" dirty="0" err="1"/>
              <a:t>vay</a:t>
            </a:r>
            <a:r>
              <a:rPr lang="en-US" sz="2000" dirty="0"/>
              <a:t> </a:t>
            </a:r>
            <a:r>
              <a:rPr lang="en-US" sz="2000" dirty="0" err="1"/>
              <a:t>tư</a:t>
            </a:r>
            <a:r>
              <a:rPr lang="en-US" sz="2000" dirty="0"/>
              <a:t> </a:t>
            </a:r>
            <a:r>
              <a:rPr lang="en-US" sz="2000" dirty="0" err="1"/>
              <a:t>nhân</a:t>
            </a:r>
            <a:r>
              <a:rPr lang="en-US" sz="2000" dirty="0"/>
              <a:t> </a:t>
            </a:r>
            <a:r>
              <a:rPr lang="en-US" sz="2000" dirty="0" err="1"/>
              <a:t>cho</a:t>
            </a:r>
            <a:r>
              <a:rPr lang="en-US" sz="2000" dirty="0"/>
              <a:t> SMEs (</a:t>
            </a:r>
            <a:r>
              <a:rPr lang="en-US" sz="2000" dirty="0">
                <a:cs typeface="Calibri" panose="020F0502020204030204" pitchFamily="34" charset="0"/>
              </a:rPr>
              <a:t>100-200 </a:t>
            </a:r>
            <a:r>
              <a:rPr lang="en-US" sz="2000" dirty="0" err="1">
                <a:cs typeface="Calibri" panose="020F0502020204030204" pitchFamily="34" charset="0"/>
              </a:rPr>
              <a:t>triệu</a:t>
            </a:r>
            <a:r>
              <a:rPr lang="en-US" sz="2000" dirty="0">
                <a:cs typeface="Calibri" panose="020F0502020204030204" pitchFamily="34" charset="0"/>
              </a:rPr>
              <a:t> </a:t>
            </a:r>
            <a:r>
              <a:rPr lang="en-US" sz="2000" dirty="0" err="1">
                <a:cs typeface="Calibri" panose="020F0502020204030204" pitchFamily="34" charset="0"/>
              </a:rPr>
              <a:t>bảng</a:t>
            </a:r>
            <a:r>
              <a:rPr lang="en-US" sz="2000" dirty="0">
                <a:cs typeface="Calibri" panose="020F0502020204030204" pitchFamily="34" charset="0"/>
              </a:rPr>
              <a:t> </a:t>
            </a:r>
            <a:r>
              <a:rPr lang="en-US" sz="2000" dirty="0" err="1">
                <a:cs typeface="Calibri" panose="020F0502020204030204" pitchFamily="34" charset="0"/>
              </a:rPr>
              <a:t>mỗi</a:t>
            </a:r>
            <a:r>
              <a:rPr lang="en-US" sz="2000" dirty="0">
                <a:cs typeface="Calibri" panose="020F0502020204030204" pitchFamily="34" charset="0"/>
              </a:rPr>
              <a:t> </a:t>
            </a:r>
            <a:r>
              <a:rPr lang="en-US" sz="2000" dirty="0" err="1">
                <a:cs typeface="Calibri" panose="020F0502020204030204" pitchFamily="34" charset="0"/>
              </a:rPr>
              <a:t>năm</a:t>
            </a:r>
            <a:r>
              <a:rPr lang="en-US" sz="2000" dirty="0">
                <a:cs typeface="Calibri" panose="020F0502020204030204" pitchFamily="34" charset="0"/>
              </a:rPr>
              <a:t>)</a:t>
            </a:r>
            <a:endParaRPr lang="en-US" sz="2000" dirty="0"/>
          </a:p>
        </p:txBody>
      </p:sp>
    </p:spTree>
    <p:extLst>
      <p:ext uri="{BB962C8B-B14F-4D97-AF65-F5344CB8AC3E}">
        <p14:creationId xmlns:p14="http://schemas.microsoft.com/office/powerpoint/2010/main" val="3081650326"/>
      </p:ext>
    </p:extLst>
  </p:cSld>
  <p:clrMapOvr>
    <a:masterClrMapping/>
  </p:clrMapOvr>
</p:sld>
</file>

<file path=ppt/theme/theme1.xml><?xml version="1.0" encoding="utf-8"?>
<a:theme xmlns:a="http://schemas.openxmlformats.org/drawingml/2006/main"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981E8A26D6C246AE44E9FDAFE54C35" ma:contentTypeVersion="2" ma:contentTypeDescription="Create a new document." ma:contentTypeScope="" ma:versionID="2bafee30312a17e35afbe94b7810dbe1">
  <xsd:schema xmlns:xsd="http://www.w3.org/2001/XMLSchema" xmlns:xs="http://www.w3.org/2001/XMLSchema" xmlns:p="http://schemas.microsoft.com/office/2006/metadata/properties" xmlns:ns2="059678d3-0933-4798-85ce-4e8030ba05bc" xmlns:ns3="d6d9d182-1b51-4d13-91b7-4a83422f327c" targetNamespace="http://schemas.microsoft.com/office/2006/metadata/properties" ma:root="true" ma:fieldsID="9e25fca6862e2cb423d20a055f158612" ns2:_="" ns3:_="">
    <xsd:import namespace="059678d3-0933-4798-85ce-4e8030ba05bc"/>
    <xsd:import namespace="d6d9d182-1b51-4d13-91b7-4a83422f327c"/>
    <xsd:element name="properties">
      <xsd:complexType>
        <xsd:sequence>
          <xsd:element name="documentManagement">
            <xsd:complexType>
              <xsd:all>
                <xsd:element ref="ns2:_dlc_DocId" minOccurs="0"/>
                <xsd:element ref="ns2:_dlc_DocIdUrl" minOccurs="0"/>
                <xsd:element ref="ns2:_dlc_DocIdPersistId" minOccurs="0"/>
                <xsd:element ref="ns3:Thumbnail" minOccurs="0"/>
                <xsd:element ref="ns3: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78d3-0933-4798-85ce-4e8030ba05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d9d182-1b51-4d13-91b7-4a83422f327c" elementFormDefault="qualified">
    <xsd:import namespace="http://schemas.microsoft.com/office/2006/documentManagement/types"/>
    <xsd:import namespace="http://schemas.microsoft.com/office/infopath/2007/PartnerControls"/>
    <xsd:element name="Thumbnail" ma:index="11"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_x0023_" ma:index="12" nillable="true" ma:displayName="#" ma:internalName="_x0023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umbnail xmlns="d6d9d182-1b51-4d13-91b7-4a83422f327c">
      <Url xsi:nil="true"/>
      <Description xsi:nil="true"/>
    </Thumbnail>
    <_x0023_ xmlns="d6d9d182-1b51-4d13-91b7-4a83422f327c" xsi:nil="true"/>
    <_dlc_DocId xmlns="059678d3-0933-4798-85ce-4e8030ba05bc">UNITPB-486-54015</_dlc_DocId>
    <_dlc_DocIdUrl xmlns="059678d3-0933-4798-85ce-4e8030ba05bc">
      <Url>https://intranet.undp.org/unit/pb/communicate/_layouts/15/DocIdRedir.aspx?ID=UNITPB-486-54015</Url>
      <Description>UNITPB-486-54015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41DC0A-1DCC-4F03-AFCC-17E26D6995C9}">
  <ds:schemaRefs>
    <ds:schemaRef ds:uri="http://schemas.microsoft.com/sharepoint/v3/contenttype/forms"/>
  </ds:schemaRefs>
</ds:datastoreItem>
</file>

<file path=customXml/itemProps2.xml><?xml version="1.0" encoding="utf-8"?>
<ds:datastoreItem xmlns:ds="http://schemas.openxmlformats.org/officeDocument/2006/customXml" ds:itemID="{90F3DEA2-9199-4D75-AE55-25BE911D27B3}">
  <ds:schemaRefs>
    <ds:schemaRef ds:uri="059678d3-0933-4798-85ce-4e8030ba05bc"/>
    <ds:schemaRef ds:uri="d6d9d182-1b51-4d13-91b7-4a83422f32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504553-3E3C-4767-9D24-7D5707FBF882}">
  <ds:schemaRefs>
    <ds:schemaRef ds:uri="http://www.w3.org/XML/1998/namespace"/>
    <ds:schemaRef ds:uri="d6d9d182-1b51-4d13-91b7-4a83422f327c"/>
    <ds:schemaRef ds:uri="http://purl.org/dc/terms/"/>
    <ds:schemaRef ds:uri="059678d3-0933-4798-85ce-4e8030ba05bc"/>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C298140E-C229-4DEF-9022-DBD93A78311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1646</TotalTime>
  <Words>1687</Words>
  <Application>Microsoft Office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Times New Roman</vt:lpstr>
      <vt:lpstr>Wingdings</vt:lpstr>
      <vt:lpstr>Office Theme</vt:lpstr>
      <vt:lpstr>Custom Design</vt:lpstr>
      <vt:lpstr>Tài chính cho phát triển trong phục hồi và tăng trưởng kinh tế tại Việt Nam</vt:lpstr>
      <vt:lpstr>PowerPoint Presentation</vt:lpstr>
      <vt:lpstr>Khoảng cách về cơ sở hạ tầng của châu Á</vt:lpstr>
      <vt:lpstr>Nguyên tắc 1: Đầu tư tạo ra tiết kiệm (không phải chiều ngược lại)</vt:lpstr>
      <vt:lpstr>Nguyên tắc 2: Tín dụng không phải hàng hóa thông thường</vt:lpstr>
      <vt:lpstr>Nguyên tắc 3: Tài chính cho phát triển đến từ nguồn nội địa </vt:lpstr>
      <vt:lpstr>Khác biệt giữa FDI và dòng vốn theo danh mục đầu tư (gián tiếp) chỉ là trên danh nghĩa hơn là thực tế</vt:lpstr>
      <vt:lpstr>Bài học</vt:lpstr>
      <vt:lpstr>Vậy làm thế nào để có các cam kết tài chính dài hạn có tính thanh khoản?</vt:lpstr>
      <vt:lpstr>Ngân hàng phát triển quốc gia - NDBs</vt:lpstr>
      <vt:lpstr>Đầu tư công</vt:lpstr>
      <vt:lpstr>Quỹ đầu tư quốc gia (SWFs)</vt:lpstr>
      <vt:lpstr>Không khuyến khích đầu cơ</vt:lpstr>
      <vt:lpstr>Ngắn hạn: Hỗ trợ tiêu dùng và tổng cầu để đẩy nhanh hồi phục hậu Covid-19</vt:lpstr>
      <vt:lpstr>Hàm ý chính sách</vt:lpstr>
      <vt:lpstr>Xin cảm ơn!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July-August</dc:title>
  <dc:creator>Nguyen Viet Lan</dc:creator>
  <cp:lastModifiedBy>Bui Duc Hong</cp:lastModifiedBy>
  <cp:revision>52</cp:revision>
  <dcterms:created xsi:type="dcterms:W3CDTF">2020-08-26T08:33:41Z</dcterms:created>
  <dcterms:modified xsi:type="dcterms:W3CDTF">2021-11-05T01:53:20Z</dcterms:modified>
</cp:coreProperties>
</file>