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charts/chart15.xml" ContentType="application/vnd.openxmlformats-officedocument.drawingml.chart+xml"/>
  <Override PartName="/ppt/charts/style7.xml" ContentType="application/vnd.ms-office.chartstyle+xml"/>
  <Override PartName="/ppt/charts/colors7.xml" ContentType="application/vnd.ms-office.chartcolorstyle+xml"/>
  <Override PartName="/ppt/charts/chart16.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xml" ContentType="application/vnd.openxmlformats-officedocument.drawingml.chartshapes+xml"/>
  <Override PartName="/ppt/charts/chart17.xml" ContentType="application/vnd.openxmlformats-officedocument.drawingml.chart+xml"/>
  <Override PartName="/ppt/charts/style9.xml" ContentType="application/vnd.ms-office.chartstyle+xml"/>
  <Override PartName="/ppt/charts/colors9.xml" ContentType="application/vnd.ms-office.chartcolorstyle+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3"/>
  </p:notesMasterIdLst>
  <p:sldIdLst>
    <p:sldId id="256" r:id="rId2"/>
    <p:sldId id="2738" r:id="rId3"/>
    <p:sldId id="2716" r:id="rId4"/>
    <p:sldId id="2717" r:id="rId5"/>
    <p:sldId id="2721" r:id="rId6"/>
    <p:sldId id="2722" r:id="rId7"/>
    <p:sldId id="2723" r:id="rId8"/>
    <p:sldId id="2724" r:id="rId9"/>
    <p:sldId id="2725" r:id="rId10"/>
    <p:sldId id="2727" r:id="rId11"/>
    <p:sldId id="2708" r:id="rId12"/>
    <p:sldId id="2712" r:id="rId13"/>
    <p:sldId id="2726" r:id="rId14"/>
    <p:sldId id="2731" r:id="rId15"/>
    <p:sldId id="2732" r:id="rId16"/>
    <p:sldId id="2728" r:id="rId17"/>
    <p:sldId id="2733" r:id="rId18"/>
    <p:sldId id="2734" r:id="rId19"/>
    <p:sldId id="2735" r:id="rId20"/>
    <p:sldId id="2736" r:id="rId21"/>
    <p:sldId id="271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96F418C-F916-44DC-B2C8-6956E78F3595}">
          <p14:sldIdLst>
            <p14:sldId id="256"/>
            <p14:sldId id="2738"/>
            <p14:sldId id="2716"/>
            <p14:sldId id="2717"/>
            <p14:sldId id="2721"/>
            <p14:sldId id="2722"/>
            <p14:sldId id="2723"/>
            <p14:sldId id="2724"/>
            <p14:sldId id="2725"/>
            <p14:sldId id="2727"/>
            <p14:sldId id="2708"/>
            <p14:sldId id="2712"/>
            <p14:sldId id="2726"/>
            <p14:sldId id="2731"/>
            <p14:sldId id="2732"/>
            <p14:sldId id="2728"/>
            <p14:sldId id="2733"/>
            <p14:sldId id="2734"/>
            <p14:sldId id="2735"/>
            <p14:sldId id="2736"/>
            <p14:sldId id="271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T. Thang" initials="TT" lastIdx="1" clrIdx="0">
    <p:extLst>
      <p:ext uri="{19B8F6BF-5375-455C-9EA6-DF929625EA0E}">
        <p15:presenceInfo xmlns:p15="http://schemas.microsoft.com/office/powerpoint/2012/main" userId="3047ef80e7519b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9" autoAdjust="0"/>
    <p:restoredTop sz="94660"/>
  </p:normalViewPr>
  <p:slideViewPr>
    <p:cSldViewPr snapToGrid="0">
      <p:cViewPr varScale="1">
        <p:scale>
          <a:sx n="67" d="100"/>
          <a:sy n="67" d="100"/>
        </p:scale>
        <p:origin x="84"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runghieu\Downloads\GDP%20PPSX%20b&#7843;n%20g&#7917;i%202692021.xls"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quynhanhly\Downloads\Dich%20hinh%20ve\Du%20lieu%20Bieu%20do\Ta&#769;c-&#273;o&#803;&#770;ng-ta&#774;ng-shipping-costs.xlsx" TargetMode="External"/><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1" Type="http://schemas.openxmlformats.org/officeDocument/2006/relationships/oleObject" Target="file:///D:\Dropbox\DOING\UNDP\JUL_2021_FORUM\Du%20lieu%20Bieu%20do\T&#225;c-&#273;&#7897;ng-c&#7911;a-c&#225;c-fiscal-shocks-&#273;&#7871;n-Vi&#7879;t-Nam.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D:\Dropbox\DOING\UNDP\JUL_2021_FORUM\Du%20lieu%20Bieu%20do\T&#225;c-&#273;&#7897;ng-c&#7911;a-c&#225;c-fiscal-shocks-&#273;&#7871;n-Vi&#7879;t-Nam.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D:\Dropbox\DOING\UNDP\JUL_2021_FORUM\Du%20lieu%20Bieu%20do\T&#225;c-&#273;&#7897;ng-c&#7911;a-c&#225;c-fiscal-shocks-&#273;&#7871;n-Vi&#7879;t-Nam.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D:\Dropbox\DOING\UNDP\JUL_2021_FORUM\graph_kas.xlsx" TargetMode="External"/><Relationship Id="rId2" Type="http://schemas.microsoft.com/office/2011/relationships/chartColorStyle" Target="colors6.xml"/><Relationship Id="rId1" Type="http://schemas.microsoft.com/office/2011/relationships/chartStyle" Target="style6.xml"/></Relationships>
</file>

<file path=ppt/charts/_rels/chart15.xml.rels><?xml version="1.0" encoding="UTF-8" standalone="yes"?>
<Relationships xmlns="http://schemas.openxmlformats.org/package/2006/relationships"><Relationship Id="rId3" Type="http://schemas.openxmlformats.org/officeDocument/2006/relationships/oleObject" Target="file:///D:\data\2021\UNDP\Phan%20dich%20tieng%20anh\Dich%20th&#225;ng%2010\JUL_2021_FORUM\Bi&#7875;u%20&#273;&#7891;_17.10.2021\N&#7907;-x&#7845;u.xlsx" TargetMode="External"/><Relationship Id="rId2" Type="http://schemas.microsoft.com/office/2011/relationships/chartColorStyle" Target="colors7.xml"/><Relationship Id="rId1" Type="http://schemas.microsoft.com/office/2011/relationships/chartStyle" Target="style7.xml"/></Relationships>
</file>

<file path=ppt/charts/_rels/chart16.xml.rels><?xml version="1.0" encoding="UTF-8" standalone="yes"?>
<Relationships xmlns="http://schemas.openxmlformats.org/package/2006/relationships"><Relationship Id="rId3" Type="http://schemas.openxmlformats.org/officeDocument/2006/relationships/oleObject" Target="file:///G:\MAY%20TINH%20HAO%207.2020\DOING\2021\UNDP\S&#7889;%20li&#7879;u\Du%20lieu%20Bieu%20do\Bi&#7875;u%20&#273;&#7891;_17.10.2021\N&#7907;%20x&#7845;u.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xml"/></Relationships>
</file>

<file path=ppt/charts/_rels/chart17.xml.rels><?xml version="1.0" encoding="UTF-8" standalone="yes"?>
<Relationships xmlns="http://schemas.openxmlformats.org/package/2006/relationships"><Relationship Id="rId3" Type="http://schemas.openxmlformats.org/officeDocument/2006/relationships/oleObject" Target="file:///D:\data\2021\UNDP\Phan%20dich%20tieng%20anh\Dich%20th&#225;ng%2010\JUL_2021_FORUM\Bi&#7875;u%20&#273;&#7891;_17.10.2021\10_Ch&#7881;%20s&#7889;%20L&#272;%20t&#7841;i%20&#273;&#7883;a%20ph&#432;&#417;ng_Vie_Eng.xlsx" TargetMode="External"/><Relationship Id="rId2" Type="http://schemas.microsoft.com/office/2011/relationships/chartColorStyle" Target="colors9.xml"/><Relationship Id="rId1" Type="http://schemas.microsoft.com/office/2011/relationships/chartStyle" Target="style9.xml"/></Relationships>
</file>

<file path=ppt/charts/_rels/chart18.xml.rels><?xml version="1.0" encoding="UTF-8" standalone="yes"?>
<Relationships xmlns="http://schemas.openxmlformats.org/package/2006/relationships"><Relationship Id="rId1" Type="http://schemas.openxmlformats.org/officeDocument/2006/relationships/oleObject" Target="file:///D:\data\2021\UNDP\Phan%20dich%20tieng%20anh\Dich%20th&#225;ng%2010\JUL_2021_FORUM\Bi&#7875;u%20&#273;&#7891;_17.10.2021\1.%20D&#7919;%20li&#7879;u%20Bi&#7875;u%20&#273;&#7891;%20t&#7893;ng%20h&#7907;p_Vie_Eng.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D:\data\2021\UNDP\Phan%20dich%20tieng%20anh\Dich%20th&#225;ng%2010\JUL_2021_FORUM\Bi&#7875;u%20&#273;&#7891;_17.10.2021\1.%20D&#7919;%20li&#7879;u%20Bi&#7875;u%20&#273;&#7891;%20t&#7893;ng%20h&#7907;p_Vie_Eng.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MAY%20TINH%20HAO%207.2020\DOING\2021\UNDP\S&#7889;%20li&#7879;u\Du%20lieu%20Bieu%20do\D&#7919;%20li&#7879;u%20Bi&#7875;u%20&#273;&#7891;%20t&#7893;ng%20h&#7907;p%20(Recovered).xls" TargetMode="External"/></Relationships>
</file>

<file path=ppt/charts/_rels/chart20.xml.rels><?xml version="1.0" encoding="UTF-8" standalone="yes"?>
<Relationships xmlns="http://schemas.openxmlformats.org/package/2006/relationships"><Relationship Id="rId3" Type="http://schemas.openxmlformats.org/officeDocument/2006/relationships/oleObject" Target="file:///C:\Users\ASUS%20ZenBook\Downloads\B&#225;n-bu&#244;n-b&#225;n-l&#7867;.xlsx" TargetMode="External"/><Relationship Id="rId2" Type="http://schemas.microsoft.com/office/2011/relationships/chartColorStyle" Target="colors10.xml"/><Relationship Id="rId1" Type="http://schemas.microsoft.com/office/2011/relationships/chartStyle" Target="style10.xml"/></Relationships>
</file>

<file path=ppt/charts/_rels/chart3.xml.rels><?xml version="1.0" encoding="UTF-8" standalone="yes"?>
<Relationships xmlns="http://schemas.openxmlformats.org/package/2006/relationships"><Relationship Id="rId1" Type="http://schemas.openxmlformats.org/officeDocument/2006/relationships/oleObject" Target="file:///C:\Users\Acer\Dropbox\NCSEIF\2021\H&#7897;i%20th&#7843;o%20UNDP%202020\2021\Bi&#7875;u%20&#273;&#7891;_17.10.2021\1.%20D&#7919;%20li&#7879;u%20Bi&#7875;u%20&#273;&#7891;%20t&#7893;ng%20h&#7907;p_Vie_Eng.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ata\2021\UNDP\Phan%20dich%20tieng%20anh\Dich%20th&#225;ng%2010\JUL_2021_FORUM\Bi&#7875;u%20&#273;&#7891;_17.10.2021\1.%20D&#7919;%20li&#7879;u%20Bi&#7875;u%20&#273;&#7891;%20t&#7893;ng%20h&#7907;p_Vie_Eng.xls"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Users\quynhanhly\Downloads\Dich%20hinh%20ve\Bie&#770;&#777;u%20&#273;o&#770;&#768;_17.10.2021\6_Bieudo_&#272;o&#769;ng%20go&#769;p%20cu&#777;a%20NSLD&amp;L&#272;_Vie_Eng.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Users\quynhanhly\Downloads\Dich%20hinh%20ve\Bie&#770;&#777;u%20&#273;o&#770;&#768;_17.10.2021\7_SSA_bieudo.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1" Type="http://schemas.openxmlformats.org/officeDocument/2006/relationships/oleObject" Target="file:///D:\Me%20Trang\Du%20lieu%20Bieu%20do\bieu%20do%20phan%20quoc%20t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ropbox\DOING\UNDP\JUL_2021_FORUM\Do%20thi%20du%20bao_the%20gio.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Users\quynhanhly\Downloads\Dich%20hinh%20ve\Du%20lieu%20Bieu%20do\Ta&#769;c-&#273;o&#803;&#770;ng-ta&#774;ng-shipping-cost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GDP growth nine months (YoY, %)</a:t>
            </a:r>
          </a:p>
        </c:rich>
      </c:tx>
      <c:layout>
        <c:manualLayout>
          <c:xMode val="edge"/>
          <c:yMode val="edge"/>
          <c:x val="0.19938098627049788"/>
          <c:y val="8.958414967183632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00043744531933"/>
          <c:y val="0.16445703730373665"/>
          <c:w val="0.78190201224846889"/>
          <c:h val="0.64919929243437013"/>
        </c:manualLayout>
      </c:layout>
      <c:barChart>
        <c:barDir val="col"/>
        <c:grouping val="clustered"/>
        <c:varyColors val="0"/>
        <c:ser>
          <c:idx val="1"/>
          <c:order val="1"/>
          <c:tx>
            <c:strRef>
              <c:f>'TD GDP'!$Q$6</c:f>
              <c:strCache>
                <c:ptCount val="1"/>
                <c:pt idx="0">
                  <c:v>Nông, lâm nghiệp và thủy sản</c:v>
                </c:pt>
              </c:strCache>
            </c:strRef>
          </c:tx>
          <c:spPr>
            <a:solidFill>
              <a:schemeClr val="accent2"/>
            </a:solidFill>
            <a:ln>
              <a:noFill/>
            </a:ln>
            <a:effectLst/>
          </c:spPr>
          <c:invertIfNegative val="0"/>
          <c:dLbls>
            <c:dLbl>
              <c:idx val="3"/>
              <c:layout>
                <c:manualLayout>
                  <c:x val="0"/>
                  <c:y val="0.1145392242636337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2A9-4A84-B887-3259B75E9695}"/>
                </c:ext>
              </c:extLst>
            </c:dLbl>
            <c:spPr>
              <a:noFill/>
              <a:ln>
                <a:noFill/>
              </a:ln>
              <a:effectLst/>
            </c:spPr>
            <c:txPr>
              <a:bodyPr rot="5400000" spcFirstLastPara="1" vertOverflow="ellipsis"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'TD GDP'!$R$4:$V$4</c:f>
              <c:numCache>
                <c:formatCode>General</c:formatCode>
                <c:ptCount val="5"/>
                <c:pt idx="0">
                  <c:v>2017</c:v>
                </c:pt>
                <c:pt idx="1">
                  <c:v>2018</c:v>
                </c:pt>
                <c:pt idx="2">
                  <c:v>2019</c:v>
                </c:pt>
                <c:pt idx="3">
                  <c:v>2020</c:v>
                </c:pt>
                <c:pt idx="4">
                  <c:v>2021</c:v>
                </c:pt>
              </c:numCache>
            </c:numRef>
          </c:cat>
          <c:val>
            <c:numRef>
              <c:f>'TD GDP'!$R$6:$V$6</c:f>
              <c:numCache>
                <c:formatCode>_(* #,##0.00_);_(* \(#,##0.00\);_(* "-"??_);_(@_)</c:formatCode>
                <c:ptCount val="5"/>
                <c:pt idx="0">
                  <c:v>3.125901851129754</c:v>
                </c:pt>
                <c:pt idx="1">
                  <c:v>3.9702749358132081</c:v>
                </c:pt>
                <c:pt idx="2">
                  <c:v>2.4478141483781855</c:v>
                </c:pt>
                <c:pt idx="3">
                  <c:v>2.0120791151719004</c:v>
                </c:pt>
                <c:pt idx="4">
                  <c:v>2.7398986152523293</c:v>
                </c:pt>
              </c:numCache>
            </c:numRef>
          </c:val>
          <c:extLst>
            <c:ext xmlns:c16="http://schemas.microsoft.com/office/drawing/2014/chart" uri="{C3380CC4-5D6E-409C-BE32-E72D297353CC}">
              <c16:uniqueId val="{00000001-C2A9-4A84-B887-3259B75E9695}"/>
            </c:ext>
          </c:extLst>
        </c:ser>
        <c:ser>
          <c:idx val="2"/>
          <c:order val="2"/>
          <c:tx>
            <c:strRef>
              <c:f>'TD GDP'!$Q$7</c:f>
              <c:strCache>
                <c:ptCount val="1"/>
                <c:pt idx="0">
                  <c:v>Công nghiệp và xây dựng</c:v>
                </c:pt>
              </c:strCache>
            </c:strRef>
          </c:tx>
          <c:spPr>
            <a:solidFill>
              <a:schemeClr val="bg1">
                <a:lumMod val="65000"/>
                <a:lumOff val="35000"/>
              </a:schemeClr>
            </a:solidFill>
            <a:ln>
              <a:noFill/>
            </a:ln>
            <a:effectLst/>
          </c:spPr>
          <c:invertIfNegative val="0"/>
          <c:dLbls>
            <c:dLbl>
              <c:idx val="1"/>
              <c:layout>
                <c:manualLayout>
                  <c:x val="2.7777777777777779E-3"/>
                  <c:y val="0.1795836978710994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2A9-4A84-B887-3259B75E9695}"/>
                </c:ext>
              </c:extLst>
            </c:dLbl>
            <c:dLbl>
              <c:idx val="3"/>
              <c:layout>
                <c:manualLayout>
                  <c:x val="0"/>
                  <c:y val="0.1247320647419072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2A9-4A84-B887-3259B75E9695}"/>
                </c:ext>
              </c:extLst>
            </c:dLbl>
            <c:dLbl>
              <c:idx val="4"/>
              <c:layout>
                <c:manualLayout>
                  <c:x val="-1.0185067526415994E-16"/>
                  <c:y val="0.1308850976961213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2A9-4A84-B887-3259B75E9695}"/>
                </c:ext>
              </c:extLst>
            </c:dLbl>
            <c:spPr>
              <a:noFill/>
              <a:ln>
                <a:noFill/>
              </a:ln>
              <a:effectLst/>
            </c:spPr>
            <c:txPr>
              <a:bodyPr rot="5400000" spcFirstLastPara="1" vertOverflow="ellipsis"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'TD GDP'!$R$4:$V$4</c:f>
              <c:numCache>
                <c:formatCode>General</c:formatCode>
                <c:ptCount val="5"/>
                <c:pt idx="0">
                  <c:v>2017</c:v>
                </c:pt>
                <c:pt idx="1">
                  <c:v>2018</c:v>
                </c:pt>
                <c:pt idx="2">
                  <c:v>2019</c:v>
                </c:pt>
                <c:pt idx="3">
                  <c:v>2020</c:v>
                </c:pt>
                <c:pt idx="4">
                  <c:v>2021</c:v>
                </c:pt>
              </c:numCache>
            </c:numRef>
          </c:cat>
          <c:val>
            <c:numRef>
              <c:f>'TD GDP'!$R$7:$V$7</c:f>
              <c:numCache>
                <c:formatCode>_(* #,##0.00_);_(* \(#,##0.00\);_(* "-"??_);_(@_)</c:formatCode>
                <c:ptCount val="5"/>
                <c:pt idx="0">
                  <c:v>7.2052550149544174</c:v>
                </c:pt>
                <c:pt idx="1">
                  <c:v>9.0350065364209513</c:v>
                </c:pt>
                <c:pt idx="2">
                  <c:v>8.7077721570066444</c:v>
                </c:pt>
                <c:pt idx="3">
                  <c:v>4.0628870379023425</c:v>
                </c:pt>
                <c:pt idx="4">
                  <c:v>3.5684874914257136</c:v>
                </c:pt>
              </c:numCache>
            </c:numRef>
          </c:val>
          <c:extLst>
            <c:ext xmlns:c16="http://schemas.microsoft.com/office/drawing/2014/chart" uri="{C3380CC4-5D6E-409C-BE32-E72D297353CC}">
              <c16:uniqueId val="{00000005-C2A9-4A84-B887-3259B75E9695}"/>
            </c:ext>
          </c:extLst>
        </c:ser>
        <c:ser>
          <c:idx val="3"/>
          <c:order val="3"/>
          <c:tx>
            <c:strRef>
              <c:f>'TD GDP'!$Q$8</c:f>
              <c:strCache>
                <c:ptCount val="1"/>
                <c:pt idx="0">
                  <c:v>Dịch vụ</c:v>
                </c:pt>
              </c:strCache>
            </c:strRef>
          </c:tx>
          <c:spPr>
            <a:solidFill>
              <a:schemeClr val="accent4">
                <a:lumMod val="75000"/>
              </a:schemeClr>
            </a:solidFill>
            <a:ln>
              <a:noFill/>
            </a:ln>
            <a:effectLst/>
          </c:spPr>
          <c:invertIfNegative val="0"/>
          <c:dLbls>
            <c:dLbl>
              <c:idx val="0"/>
              <c:layout>
                <c:manualLayout>
                  <c:x val="-2.777777777777803E-3"/>
                  <c:y val="0.1834729512977544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2A9-4A84-B887-3259B75E9695}"/>
                </c:ext>
              </c:extLst>
            </c:dLbl>
            <c:dLbl>
              <c:idx val="1"/>
              <c:layout>
                <c:manualLayout>
                  <c:x val="0"/>
                  <c:y val="0.2117639982502187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2A9-4A84-B887-3259B75E9695}"/>
                </c:ext>
              </c:extLst>
            </c:dLbl>
            <c:dLbl>
              <c:idx val="2"/>
              <c:layout>
                <c:manualLayout>
                  <c:x val="-1.0185067526415994E-16"/>
                  <c:y val="0.1882469378827646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2A9-4A84-B887-3259B75E9695}"/>
                </c:ext>
              </c:extLst>
            </c:dLbl>
            <c:dLbl>
              <c:idx val="3"/>
              <c:layout>
                <c:manualLayout>
                  <c:x val="8.3333333333333332E-3"/>
                  <c:y val="5.9091571886847475E-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2A9-4A84-B887-3259B75E9695}"/>
                </c:ext>
              </c:extLst>
            </c:dLbl>
            <c:dLbl>
              <c:idx val="4"/>
              <c:layout>
                <c:manualLayout>
                  <c:x val="8.3333333333331303E-3"/>
                  <c:y val="-1.6283537474482357E-2"/>
                </c:manualLayout>
              </c:layout>
              <c:tx>
                <c:rich>
                  <a:bodyPr/>
                  <a:lstStyle/>
                  <a:p>
                    <a:r>
                      <a:rPr lang="en-US"/>
                      <a:t>-0.69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C2A9-4A84-B887-3259B75E9695}"/>
                </c:ext>
              </c:extLst>
            </c:dLbl>
            <c:spPr>
              <a:noFill/>
              <a:ln>
                <a:noFill/>
              </a:ln>
              <a:effectLst/>
            </c:spPr>
            <c:txPr>
              <a:bodyPr rot="5400000" spcFirstLastPara="1" vertOverflow="ellipsis"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'TD GDP'!$R$4:$V$4</c:f>
              <c:numCache>
                <c:formatCode>General</c:formatCode>
                <c:ptCount val="5"/>
                <c:pt idx="0">
                  <c:v>2017</c:v>
                </c:pt>
                <c:pt idx="1">
                  <c:v>2018</c:v>
                </c:pt>
                <c:pt idx="2">
                  <c:v>2019</c:v>
                </c:pt>
                <c:pt idx="3">
                  <c:v>2020</c:v>
                </c:pt>
                <c:pt idx="4">
                  <c:v>2021</c:v>
                </c:pt>
              </c:numCache>
            </c:numRef>
          </c:cat>
          <c:val>
            <c:numRef>
              <c:f>'TD GDP'!$R$8:$V$8</c:f>
              <c:numCache>
                <c:formatCode>_(* #,##0.00_);_(* \(#,##0.00\);_(* "-"??_);_(@_)</c:formatCode>
                <c:ptCount val="5"/>
                <c:pt idx="0">
                  <c:v>6.9667364257922486</c:v>
                </c:pt>
                <c:pt idx="1">
                  <c:v>6.8021581907566713</c:v>
                </c:pt>
                <c:pt idx="2">
                  <c:v>7.3426991941909989</c:v>
                </c:pt>
                <c:pt idx="3">
                  <c:v>1.1224151602907853</c:v>
                </c:pt>
                <c:pt idx="4">
                  <c:v>-0.69</c:v>
                </c:pt>
              </c:numCache>
            </c:numRef>
          </c:val>
          <c:extLst>
            <c:ext xmlns:c16="http://schemas.microsoft.com/office/drawing/2014/chart" uri="{C3380CC4-5D6E-409C-BE32-E72D297353CC}">
              <c16:uniqueId val="{0000000B-C2A9-4A84-B887-3259B75E9695}"/>
            </c:ext>
          </c:extLst>
        </c:ser>
        <c:dLbls>
          <c:showLegendKey val="0"/>
          <c:showVal val="0"/>
          <c:showCatName val="0"/>
          <c:showSerName val="0"/>
          <c:showPercent val="0"/>
          <c:showBubbleSize val="0"/>
        </c:dLbls>
        <c:gapWidth val="99"/>
        <c:overlap val="-27"/>
        <c:axId val="230002176"/>
        <c:axId val="231529216"/>
      </c:barChart>
      <c:lineChart>
        <c:grouping val="stacked"/>
        <c:varyColors val="0"/>
        <c:ser>
          <c:idx val="0"/>
          <c:order val="0"/>
          <c:tx>
            <c:strRef>
              <c:f>'TD GDP'!$Q$5</c:f>
              <c:strCache>
                <c:ptCount val="1"/>
                <c:pt idx="0">
                  <c:v>GDP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4.4444444444444446E-2"/>
                  <c:y val="-3.70370370370370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2A9-4A84-B887-3259B75E9695}"/>
                </c:ext>
              </c:extLst>
            </c:dLbl>
            <c:dLbl>
              <c:idx val="1"/>
              <c:layout>
                <c:manualLayout>
                  <c:x val="-0.05"/>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2A9-4A84-B887-3259B75E9695}"/>
                </c:ext>
              </c:extLst>
            </c:dLbl>
            <c:dLbl>
              <c:idx val="2"/>
              <c:layout>
                <c:manualLayout>
                  <c:x val="-4.4444444444444446E-2"/>
                  <c:y val="-5.55555555555555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2A9-4A84-B887-3259B75E9695}"/>
                </c:ext>
              </c:extLst>
            </c:dLbl>
            <c:dLbl>
              <c:idx val="3"/>
              <c:layout>
                <c:manualLayout>
                  <c:x val="-8.3333333333333332E-3"/>
                  <c:y val="-0.1666666666666666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2A9-4A84-B887-3259B75E9695}"/>
                </c:ext>
              </c:extLst>
            </c:dLbl>
            <c:dLbl>
              <c:idx val="4"/>
              <c:layout>
                <c:manualLayout>
                  <c:x val="8.3333333333333332E-3"/>
                  <c:y val="-5.0925925925926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2A9-4A84-B887-3259B75E969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'TD GDP'!$R$4:$V$4</c:f>
              <c:numCache>
                <c:formatCode>General</c:formatCode>
                <c:ptCount val="5"/>
                <c:pt idx="0">
                  <c:v>2017</c:v>
                </c:pt>
                <c:pt idx="1">
                  <c:v>2018</c:v>
                </c:pt>
                <c:pt idx="2">
                  <c:v>2019</c:v>
                </c:pt>
                <c:pt idx="3">
                  <c:v>2020</c:v>
                </c:pt>
                <c:pt idx="4">
                  <c:v>2021</c:v>
                </c:pt>
              </c:numCache>
            </c:numRef>
          </c:cat>
          <c:val>
            <c:numRef>
              <c:f>'TD GDP'!$R$5:$V$5</c:f>
              <c:numCache>
                <c:formatCode>_(* #,##0.00_);_(* \(#,##0.00\);_(* "-"??_);_(@_)</c:formatCode>
                <c:ptCount val="5"/>
                <c:pt idx="0">
                  <c:v>6.4865205207857599</c:v>
                </c:pt>
                <c:pt idx="1">
                  <c:v>7.1489835261021426</c:v>
                </c:pt>
                <c:pt idx="2">
                  <c:v>7.1649720140990212</c:v>
                </c:pt>
                <c:pt idx="3">
                  <c:v>2.3097211683377594</c:v>
                </c:pt>
                <c:pt idx="4">
                  <c:v>1.4226994872568213</c:v>
                </c:pt>
              </c:numCache>
            </c:numRef>
          </c:val>
          <c:smooth val="0"/>
          <c:extLst>
            <c:ext xmlns:c16="http://schemas.microsoft.com/office/drawing/2014/chart" uri="{C3380CC4-5D6E-409C-BE32-E72D297353CC}">
              <c16:uniqueId val="{00000011-C2A9-4A84-B887-3259B75E9695}"/>
            </c:ext>
          </c:extLst>
        </c:ser>
        <c:dLbls>
          <c:showLegendKey val="0"/>
          <c:showVal val="0"/>
          <c:showCatName val="0"/>
          <c:showSerName val="0"/>
          <c:showPercent val="0"/>
          <c:showBubbleSize val="0"/>
        </c:dLbls>
        <c:marker val="1"/>
        <c:smooth val="0"/>
        <c:axId val="230099968"/>
        <c:axId val="231529792"/>
      </c:lineChart>
      <c:catAx>
        <c:axId val="23000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1529216"/>
        <c:crosses val="autoZero"/>
        <c:auto val="1"/>
        <c:lblAlgn val="ctr"/>
        <c:lblOffset val="100"/>
        <c:noMultiLvlLbl val="0"/>
      </c:catAx>
      <c:valAx>
        <c:axId val="231529216"/>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0002176"/>
        <c:crosses val="autoZero"/>
        <c:crossBetween val="between"/>
      </c:valAx>
      <c:valAx>
        <c:axId val="231529792"/>
        <c:scaling>
          <c:orientation val="minMax"/>
        </c:scaling>
        <c:delete val="0"/>
        <c:axPos val="r"/>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0099968"/>
        <c:crosses val="max"/>
        <c:crossBetween val="between"/>
      </c:valAx>
      <c:catAx>
        <c:axId val="230099968"/>
        <c:scaling>
          <c:orientation val="minMax"/>
        </c:scaling>
        <c:delete val="1"/>
        <c:axPos val="b"/>
        <c:numFmt formatCode="General" sourceLinked="1"/>
        <c:majorTickMark val="none"/>
        <c:minorTickMark val="none"/>
        <c:tickLblPos val="nextTo"/>
        <c:crossAx val="231529792"/>
        <c:crosses val="autoZero"/>
        <c:auto val="1"/>
        <c:lblAlgn val="ctr"/>
        <c:lblOffset val="100"/>
        <c:noMultiLvlLbl val="0"/>
      </c:catAx>
      <c:spPr>
        <a:noFill/>
        <a:ln>
          <a:noFill/>
        </a:ln>
        <a:effectLst/>
      </c:spPr>
    </c:plotArea>
    <c:legend>
      <c:legendPos val="b"/>
      <c:layout>
        <c:manualLayout>
          <c:xMode val="edge"/>
          <c:yMode val="edge"/>
          <c:x val="0.10087718322806394"/>
          <c:y val="0.83779026234400811"/>
          <c:w val="0.89912281677193606"/>
          <c:h val="0.1622097376559919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83872012459401"/>
          <c:y val="0.11696393757548668"/>
          <c:w val="0.86860563942039637"/>
          <c:h val="0.75132488041007683"/>
        </c:manualLayout>
      </c:layout>
      <c:lineChart>
        <c:grouping val="standard"/>
        <c:varyColors val="0"/>
        <c:ser>
          <c:idx val="0"/>
          <c:order val="0"/>
          <c:tx>
            <c:strRef>
              <c:f>Sheet1!$D$3</c:f>
              <c:strCache>
                <c:ptCount val="1"/>
                <c:pt idx="0">
                  <c:v> GDP (%)</c:v>
                </c:pt>
              </c:strCache>
            </c:strRef>
          </c:tx>
          <c:spPr>
            <a:ln w="28575" cap="rnd">
              <a:solidFill>
                <a:srgbClr val="0070C0"/>
              </a:solidFill>
              <a:round/>
            </a:ln>
            <a:effectLst/>
          </c:spPr>
          <c:marker>
            <c:symbol val="none"/>
          </c:marker>
          <c:cat>
            <c:multiLvlStrRef>
              <c:f>Sheet1!$A$4:$B$15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Sheet1!$D$4:$D$15</c:f>
              <c:numCache>
                <c:formatCode>0.00</c:formatCode>
                <c:ptCount val="12"/>
                <c:pt idx="0">
                  <c:v>6.2300000000000001E-2</c:v>
                </c:pt>
                <c:pt idx="1">
                  <c:v>2.2200000000000001E-2</c:v>
                </c:pt>
                <c:pt idx="2">
                  <c:v>4.3E-3</c:v>
                </c:pt>
                <c:pt idx="3">
                  <c:v>-6.9999999999999999E-4</c:v>
                </c:pt>
                <c:pt idx="4">
                  <c:v>-1.5E-3</c:v>
                </c:pt>
                <c:pt idx="5">
                  <c:v>-8.6E-3</c:v>
                </c:pt>
                <c:pt idx="6">
                  <c:v>-1.84E-2</c:v>
                </c:pt>
                <c:pt idx="7">
                  <c:v>-2.8899999999999999E-2</c:v>
                </c:pt>
                <c:pt idx="8">
                  <c:v>-4.07E-2</c:v>
                </c:pt>
                <c:pt idx="9">
                  <c:v>-5.1799999999999999E-2</c:v>
                </c:pt>
                <c:pt idx="10">
                  <c:v>-6.2E-2</c:v>
                </c:pt>
                <c:pt idx="11">
                  <c:v>-7.0900000000000005E-2</c:v>
                </c:pt>
              </c:numCache>
            </c:numRef>
          </c:val>
          <c:smooth val="0"/>
          <c:extLst>
            <c:ext xmlns:c16="http://schemas.microsoft.com/office/drawing/2014/chart" uri="{C3380CC4-5D6E-409C-BE32-E72D297353CC}">
              <c16:uniqueId val="{00000000-4252-46A3-80D5-3E4731010A1C}"/>
            </c:ext>
          </c:extLst>
        </c:ser>
        <c:ser>
          <c:idx val="1"/>
          <c:order val="1"/>
          <c:tx>
            <c:strRef>
              <c:f>Sheet1!$E$3</c:f>
              <c:strCache>
                <c:ptCount val="1"/>
                <c:pt idx="0">
                  <c:v>Export (%)</c:v>
                </c:pt>
              </c:strCache>
            </c:strRef>
          </c:tx>
          <c:spPr>
            <a:ln w="28575" cap="rnd">
              <a:solidFill>
                <a:schemeClr val="accent2"/>
              </a:solidFill>
              <a:round/>
            </a:ln>
            <a:effectLst/>
          </c:spPr>
          <c:marker>
            <c:symbol val="none"/>
          </c:marker>
          <c:cat>
            <c:multiLvlStrRef>
              <c:f>Sheet1!$A$4:$B$15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Sheet1!$E$4:$E$15</c:f>
              <c:numCache>
                <c:formatCode>0.00</c:formatCode>
                <c:ptCount val="12"/>
                <c:pt idx="0">
                  <c:v>-0.10249999999999999</c:v>
                </c:pt>
                <c:pt idx="1">
                  <c:v>-0.2281</c:v>
                </c:pt>
                <c:pt idx="2">
                  <c:v>-0.28939999999999999</c:v>
                </c:pt>
                <c:pt idx="3">
                  <c:v>-0.3085</c:v>
                </c:pt>
                <c:pt idx="4">
                  <c:v>-0.31390000000000001</c:v>
                </c:pt>
                <c:pt idx="5">
                  <c:v>-0.31569999999999998</c:v>
                </c:pt>
                <c:pt idx="6">
                  <c:v>-0.31469999999999998</c:v>
                </c:pt>
                <c:pt idx="7">
                  <c:v>-0.31040000000000001</c:v>
                </c:pt>
                <c:pt idx="8">
                  <c:v>-0.30520000000000003</c:v>
                </c:pt>
                <c:pt idx="9">
                  <c:v>-0.29770000000000002</c:v>
                </c:pt>
                <c:pt idx="10">
                  <c:v>-0.28860000000000002</c:v>
                </c:pt>
                <c:pt idx="11">
                  <c:v>-0.27829999999999999</c:v>
                </c:pt>
              </c:numCache>
            </c:numRef>
          </c:val>
          <c:smooth val="0"/>
          <c:extLst>
            <c:ext xmlns:c16="http://schemas.microsoft.com/office/drawing/2014/chart" uri="{C3380CC4-5D6E-409C-BE32-E72D297353CC}">
              <c16:uniqueId val="{00000001-4252-46A3-80D5-3E4731010A1C}"/>
            </c:ext>
          </c:extLst>
        </c:ser>
        <c:ser>
          <c:idx val="2"/>
          <c:order val="2"/>
          <c:tx>
            <c:strRef>
              <c:f>Sheet1!$F$3</c:f>
              <c:strCache>
                <c:ptCount val="1"/>
                <c:pt idx="0">
                  <c:v>Import (%)</c:v>
                </c:pt>
              </c:strCache>
            </c:strRef>
          </c:tx>
          <c:spPr>
            <a:ln w="28575" cap="rnd">
              <a:solidFill>
                <a:schemeClr val="accent5">
                  <a:lumMod val="75000"/>
                </a:schemeClr>
              </a:solidFill>
              <a:prstDash val="sysDot"/>
              <a:round/>
            </a:ln>
            <a:effectLst/>
          </c:spPr>
          <c:marker>
            <c:symbol val="none"/>
          </c:marker>
          <c:cat>
            <c:multiLvlStrRef>
              <c:f>Sheet1!$A$4:$B$15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Sheet1!$F$4:$F$15</c:f>
              <c:numCache>
                <c:formatCode>0.00</c:formatCode>
                <c:ptCount val="12"/>
                <c:pt idx="0">
                  <c:v>-0.1507</c:v>
                </c:pt>
                <c:pt idx="1">
                  <c:v>-0.14660000000000001</c:v>
                </c:pt>
                <c:pt idx="2">
                  <c:v>-0.1404</c:v>
                </c:pt>
                <c:pt idx="3">
                  <c:v>-0.13</c:v>
                </c:pt>
                <c:pt idx="4">
                  <c:v>-0.11940000000000001</c:v>
                </c:pt>
                <c:pt idx="5">
                  <c:v>-0.11609999999999999</c:v>
                </c:pt>
                <c:pt idx="6">
                  <c:v>-0.1177</c:v>
                </c:pt>
                <c:pt idx="7">
                  <c:v>-0.12139999999999999</c:v>
                </c:pt>
                <c:pt idx="8">
                  <c:v>-0.12820000000000001</c:v>
                </c:pt>
                <c:pt idx="9">
                  <c:v>-0.13589999999999999</c:v>
                </c:pt>
                <c:pt idx="10">
                  <c:v>-0.14419999999999999</c:v>
                </c:pt>
                <c:pt idx="11">
                  <c:v>-0.1527</c:v>
                </c:pt>
              </c:numCache>
            </c:numRef>
          </c:val>
          <c:smooth val="0"/>
          <c:extLst>
            <c:ext xmlns:c16="http://schemas.microsoft.com/office/drawing/2014/chart" uri="{C3380CC4-5D6E-409C-BE32-E72D297353CC}">
              <c16:uniqueId val="{00000002-4252-46A3-80D5-3E4731010A1C}"/>
            </c:ext>
          </c:extLst>
        </c:ser>
        <c:ser>
          <c:idx val="3"/>
          <c:order val="3"/>
          <c:tx>
            <c:strRef>
              <c:f>Sheet1!$G$3</c:f>
              <c:strCache>
                <c:ptCount val="1"/>
                <c:pt idx="0">
                  <c:v>Inflation (% point)</c:v>
                </c:pt>
              </c:strCache>
            </c:strRef>
          </c:tx>
          <c:spPr>
            <a:ln w="28575" cap="rnd">
              <a:solidFill>
                <a:schemeClr val="accent4"/>
              </a:solidFill>
              <a:prstDash val="dash"/>
              <a:round/>
            </a:ln>
            <a:effectLst/>
          </c:spPr>
          <c:marker>
            <c:symbol val="none"/>
          </c:marker>
          <c:cat>
            <c:multiLvlStrRef>
              <c:f>Sheet1!$A$4:$B$15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Sheet1!$G$4:$G$15</c:f>
              <c:numCache>
                <c:formatCode>0.00</c:formatCode>
                <c:ptCount val="12"/>
                <c:pt idx="0">
                  <c:v>0.53339999999999999</c:v>
                </c:pt>
                <c:pt idx="1">
                  <c:v>0.8659</c:v>
                </c:pt>
                <c:pt idx="2">
                  <c:v>0.96740000000000004</c:v>
                </c:pt>
                <c:pt idx="3">
                  <c:v>0.9879</c:v>
                </c:pt>
                <c:pt idx="4">
                  <c:v>0.43680000000000002</c:v>
                </c:pt>
                <c:pt idx="5">
                  <c:v>8.6300000000000002E-2</c:v>
                </c:pt>
                <c:pt idx="6">
                  <c:v>-7.1800000000000003E-2</c:v>
                </c:pt>
                <c:pt idx="7">
                  <c:v>-0.15029999999999999</c:v>
                </c:pt>
                <c:pt idx="8">
                  <c:v>-0.19389999999999999</c:v>
                </c:pt>
                <c:pt idx="9">
                  <c:v>-0.21510000000000001</c:v>
                </c:pt>
                <c:pt idx="10">
                  <c:v>-0.22320000000000001</c:v>
                </c:pt>
                <c:pt idx="11">
                  <c:v>-0.22339999999999999</c:v>
                </c:pt>
              </c:numCache>
            </c:numRef>
          </c:val>
          <c:smooth val="0"/>
          <c:extLst>
            <c:ext xmlns:c16="http://schemas.microsoft.com/office/drawing/2014/chart" uri="{C3380CC4-5D6E-409C-BE32-E72D297353CC}">
              <c16:uniqueId val="{00000003-4252-46A3-80D5-3E4731010A1C}"/>
            </c:ext>
          </c:extLst>
        </c:ser>
        <c:dLbls>
          <c:showLegendKey val="0"/>
          <c:showVal val="0"/>
          <c:showCatName val="0"/>
          <c:showSerName val="0"/>
          <c:showPercent val="0"/>
          <c:showBubbleSize val="0"/>
        </c:dLbls>
        <c:smooth val="0"/>
        <c:axId val="214259360"/>
        <c:axId val="214258112"/>
      </c:lineChart>
      <c:catAx>
        <c:axId val="21425936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14258112"/>
        <c:crosses val="autoZero"/>
        <c:auto val="1"/>
        <c:lblAlgn val="ctr"/>
        <c:lblOffset val="100"/>
        <c:noMultiLvlLbl val="0"/>
      </c:catAx>
      <c:valAx>
        <c:axId val="214258112"/>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14259360"/>
        <c:crosses val="autoZero"/>
        <c:crossBetween val="between"/>
      </c:valAx>
      <c:spPr>
        <a:noFill/>
        <a:ln>
          <a:solidFill>
            <a:schemeClr val="tx1">
              <a:lumMod val="15000"/>
              <a:lumOff val="85000"/>
            </a:schemeClr>
          </a:solidFill>
          <a:prstDash val="sysDash"/>
        </a:ln>
        <a:effectLst/>
      </c:spPr>
    </c:plotArea>
    <c:legend>
      <c:legendPos val="b"/>
      <c:layout>
        <c:manualLayout>
          <c:xMode val="edge"/>
          <c:yMode val="edge"/>
          <c:x val="0.58250790572927524"/>
          <c:y val="2.700971469475406E-2"/>
          <c:w val="0.4"/>
          <c:h val="0.42897924123120973"/>
        </c:manualLayout>
      </c:layou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sz="1600" baseline="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on Inflation</a:t>
            </a:r>
          </a:p>
        </c:rich>
      </c:tx>
      <c:layout>
        <c:manualLayout>
          <c:xMode val="edge"/>
          <c:yMode val="edge"/>
          <c:x val="0.41665587918015101"/>
          <c:y val="2.8623074289626845E-2"/>
        </c:manualLayout>
      </c:layout>
      <c:overlay val="0"/>
      <c:spPr>
        <a:noFill/>
        <a:ln>
          <a:noFill/>
        </a:ln>
        <a:effectLst/>
      </c:spPr>
    </c:title>
    <c:autoTitleDeleted val="0"/>
    <c:plotArea>
      <c:layout>
        <c:manualLayout>
          <c:layoutTarget val="inner"/>
          <c:xMode val="edge"/>
          <c:yMode val="edge"/>
          <c:x val="9.3206036745406826E-2"/>
          <c:y val="3.7453703703703718E-2"/>
          <c:w val="0.8762384076990376"/>
          <c:h val="0.89853434987293257"/>
        </c:manualLayout>
      </c:layout>
      <c:lineChart>
        <c:grouping val="standard"/>
        <c:varyColors val="0"/>
        <c:ser>
          <c:idx val="0"/>
          <c:order val="0"/>
          <c:tx>
            <c:strRef>
              <c:f>Sheet1!$D$72</c:f>
              <c:strCache>
                <c:ptCount val="1"/>
                <c:pt idx="0">
                  <c:v>US' fiscal package</c:v>
                </c:pt>
              </c:strCache>
            </c:strRef>
          </c:tx>
          <c:spPr>
            <a:ln w="19050" cap="rnd">
              <a:solidFill>
                <a:srgbClr val="0070C0"/>
              </a:solidFill>
              <a:prstDash val="lgDashDot"/>
              <a:round/>
            </a:ln>
            <a:effectLst/>
          </c:spPr>
          <c:marker>
            <c:symbol val="none"/>
          </c:marker>
          <c:cat>
            <c:multiLvlStrRef>
              <c:f>Sheet1!$A$73:$B$88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Sheet1!$D$73:$D$88</c:f>
              <c:numCache>
                <c:formatCode>0.00</c:formatCode>
                <c:ptCount val="16"/>
                <c:pt idx="0">
                  <c:v>0</c:v>
                </c:pt>
                <c:pt idx="1">
                  <c:v>0.62470000000000003</c:v>
                </c:pt>
                <c:pt idx="2">
                  <c:v>0.998</c:v>
                </c:pt>
                <c:pt idx="3">
                  <c:v>1.1868000000000001</c:v>
                </c:pt>
                <c:pt idx="4">
                  <c:v>1.3280000000000001</c:v>
                </c:pt>
                <c:pt idx="5">
                  <c:v>0.47320000000000001</c:v>
                </c:pt>
                <c:pt idx="6">
                  <c:v>-1.6299999999999999E-2</c:v>
                </c:pt>
                <c:pt idx="7">
                  <c:v>-0.2253</c:v>
                </c:pt>
                <c:pt idx="8">
                  <c:v>-0.34820000000000001</c:v>
                </c:pt>
                <c:pt idx="9">
                  <c:v>-0.1424</c:v>
                </c:pt>
                <c:pt idx="10">
                  <c:v>-4.8300000000000003E-2</c:v>
                </c:pt>
                <c:pt idx="11">
                  <c:v>-4.4499999999999998E-2</c:v>
                </c:pt>
                <c:pt idx="12">
                  <c:v>-8.0600000000000005E-2</c:v>
                </c:pt>
                <c:pt idx="13">
                  <c:v>-6.8000000000000005E-2</c:v>
                </c:pt>
                <c:pt idx="14">
                  <c:v>-7.5800000000000006E-2</c:v>
                </c:pt>
                <c:pt idx="15">
                  <c:v>-9.3100000000000002E-2</c:v>
                </c:pt>
              </c:numCache>
            </c:numRef>
          </c:val>
          <c:smooth val="0"/>
          <c:extLst>
            <c:ext xmlns:c16="http://schemas.microsoft.com/office/drawing/2014/chart" uri="{C3380CC4-5D6E-409C-BE32-E72D297353CC}">
              <c16:uniqueId val="{00000000-F24E-4F09-860B-6DFF9D1A11DF}"/>
            </c:ext>
          </c:extLst>
        </c:ser>
        <c:ser>
          <c:idx val="1"/>
          <c:order val="1"/>
          <c:tx>
            <c:strRef>
              <c:f>Sheet1!$E$72</c:f>
              <c:strCache>
                <c:ptCount val="1"/>
                <c:pt idx="0">
                  <c:v>EU's fiscal package</c:v>
                </c:pt>
              </c:strCache>
            </c:strRef>
          </c:tx>
          <c:spPr>
            <a:ln w="22225" cap="rnd">
              <a:solidFill>
                <a:srgbClr val="0070C0"/>
              </a:solidFill>
              <a:prstDash val="sysDash"/>
              <a:round/>
            </a:ln>
            <a:effectLst/>
          </c:spPr>
          <c:marker>
            <c:symbol val="none"/>
          </c:marker>
          <c:cat>
            <c:multiLvlStrRef>
              <c:f>Sheet1!$A$73:$B$88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Sheet1!$E$73:$E$88</c:f>
              <c:numCache>
                <c:formatCode>0.00</c:formatCode>
                <c:ptCount val="16"/>
                <c:pt idx="0">
                  <c:v>1.26E-2</c:v>
                </c:pt>
                <c:pt idx="1">
                  <c:v>4.0899999999999999E-2</c:v>
                </c:pt>
                <c:pt idx="2">
                  <c:v>0.2016</c:v>
                </c:pt>
                <c:pt idx="3">
                  <c:v>0.2838</c:v>
                </c:pt>
                <c:pt idx="4">
                  <c:v>0.46339999999999998</c:v>
                </c:pt>
                <c:pt idx="5">
                  <c:v>0.57069999999999999</c:v>
                </c:pt>
                <c:pt idx="6">
                  <c:v>0.51160000000000005</c:v>
                </c:pt>
                <c:pt idx="7">
                  <c:v>0.51390000000000002</c:v>
                </c:pt>
                <c:pt idx="8">
                  <c:v>0.22550000000000001</c:v>
                </c:pt>
                <c:pt idx="9">
                  <c:v>6.6600000000000006E-2</c:v>
                </c:pt>
                <c:pt idx="10">
                  <c:v>-1.67E-2</c:v>
                </c:pt>
                <c:pt idx="11">
                  <c:v>-6.6500000000000004E-2</c:v>
                </c:pt>
                <c:pt idx="12">
                  <c:v>1E-4</c:v>
                </c:pt>
                <c:pt idx="13">
                  <c:v>3.2000000000000002E-3</c:v>
                </c:pt>
                <c:pt idx="14">
                  <c:v>-2.8299999999999999E-2</c:v>
                </c:pt>
                <c:pt idx="15">
                  <c:v>-7.3700000000000002E-2</c:v>
                </c:pt>
              </c:numCache>
            </c:numRef>
          </c:val>
          <c:smooth val="0"/>
          <c:extLst>
            <c:ext xmlns:c16="http://schemas.microsoft.com/office/drawing/2014/chart" uri="{C3380CC4-5D6E-409C-BE32-E72D297353CC}">
              <c16:uniqueId val="{00000001-F24E-4F09-860B-6DFF9D1A11DF}"/>
            </c:ext>
          </c:extLst>
        </c:ser>
        <c:ser>
          <c:idx val="2"/>
          <c:order val="2"/>
          <c:tx>
            <c:strRef>
              <c:f>Sheet1!$F$72</c:f>
              <c:strCache>
                <c:ptCount val="1"/>
                <c:pt idx="0">
                  <c:v>Japan's fiscal package</c:v>
                </c:pt>
              </c:strCache>
            </c:strRef>
          </c:tx>
          <c:spPr>
            <a:ln w="22225" cap="rnd">
              <a:solidFill>
                <a:srgbClr val="0070C0"/>
              </a:solidFill>
              <a:prstDash val="solid"/>
              <a:round/>
            </a:ln>
            <a:effectLst/>
          </c:spPr>
          <c:marker>
            <c:symbol val="none"/>
          </c:marker>
          <c:cat>
            <c:multiLvlStrRef>
              <c:f>Sheet1!$A$73:$B$88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Sheet1!$F$73:$F$88</c:f>
              <c:numCache>
                <c:formatCode>0.00</c:formatCode>
                <c:ptCount val="16"/>
                <c:pt idx="0">
                  <c:v>0.125</c:v>
                </c:pt>
                <c:pt idx="1">
                  <c:v>0.20710000000000001</c:v>
                </c:pt>
                <c:pt idx="2">
                  <c:v>0.2445</c:v>
                </c:pt>
                <c:pt idx="3">
                  <c:v>0.2676</c:v>
                </c:pt>
                <c:pt idx="4">
                  <c:v>8.9300000000000004E-2</c:v>
                </c:pt>
                <c:pt idx="5">
                  <c:v>-2.92E-2</c:v>
                </c:pt>
                <c:pt idx="6">
                  <c:v>-9.1600000000000001E-2</c:v>
                </c:pt>
                <c:pt idx="7">
                  <c:v>-0.12809999999999999</c:v>
                </c:pt>
                <c:pt idx="8">
                  <c:v>-7.8899999999999998E-2</c:v>
                </c:pt>
                <c:pt idx="9">
                  <c:v>-4.3700000000000003E-2</c:v>
                </c:pt>
                <c:pt idx="10">
                  <c:v>-2.2200000000000001E-2</c:v>
                </c:pt>
                <c:pt idx="11">
                  <c:v>-7.4999999999999997E-3</c:v>
                </c:pt>
                <c:pt idx="12">
                  <c:v>3.5000000000000001E-3</c:v>
                </c:pt>
                <c:pt idx="13">
                  <c:v>1.0800000000000001E-2</c:v>
                </c:pt>
                <c:pt idx="14">
                  <c:v>1.4500000000000001E-2</c:v>
                </c:pt>
                <c:pt idx="15">
                  <c:v>1.6E-2</c:v>
                </c:pt>
              </c:numCache>
            </c:numRef>
          </c:val>
          <c:smooth val="0"/>
          <c:extLst>
            <c:ext xmlns:c16="http://schemas.microsoft.com/office/drawing/2014/chart" uri="{C3380CC4-5D6E-409C-BE32-E72D297353CC}">
              <c16:uniqueId val="{00000002-F24E-4F09-860B-6DFF9D1A11DF}"/>
            </c:ext>
          </c:extLst>
        </c:ser>
        <c:dLbls>
          <c:showLegendKey val="0"/>
          <c:showVal val="0"/>
          <c:showCatName val="0"/>
          <c:showSerName val="0"/>
          <c:showPercent val="0"/>
          <c:showBubbleSize val="0"/>
        </c:dLbls>
        <c:smooth val="0"/>
        <c:axId val="241925120"/>
        <c:axId val="249355008"/>
      </c:lineChart>
      <c:catAx>
        <c:axId val="24192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49355008"/>
        <c:crosses val="autoZero"/>
        <c:auto val="1"/>
        <c:lblAlgn val="ctr"/>
        <c:lblOffset val="100"/>
        <c:noMultiLvlLbl val="0"/>
      </c:catAx>
      <c:valAx>
        <c:axId val="249355008"/>
        <c:scaling>
          <c:orientation val="minMax"/>
          <c:max val="1.4"/>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vert="horz"/>
          <a:lstStyle/>
          <a:p>
            <a:pPr>
              <a:defRPr/>
            </a:pPr>
            <a:endParaRPr lang="en-US"/>
          </a:p>
        </c:txPr>
        <c:crossAx val="241925120"/>
        <c:crosses val="autoZero"/>
        <c:crossBetween val="between"/>
        <c:majorUnit val="0.2"/>
      </c:valAx>
      <c:spPr>
        <a:noFill/>
        <a:ln>
          <a:noFill/>
        </a:ln>
        <a:effectLst/>
      </c:spPr>
    </c:plotArea>
    <c:legend>
      <c:legendPos val="t"/>
      <c:layout>
        <c:manualLayout>
          <c:xMode val="edge"/>
          <c:yMode val="edge"/>
          <c:x val="0.48737627468697559"/>
          <c:y val="0.13555607707309966"/>
          <c:w val="0.50175018286648598"/>
          <c:h val="0.32939686496022524"/>
        </c:manualLayout>
      </c:layout>
      <c:overlay val="0"/>
      <c:spPr>
        <a:noFill/>
      </c:spPr>
    </c:legend>
    <c:plotVisOnly val="1"/>
    <c:dispBlanksAs val="gap"/>
    <c:showDLblsOverMax val="0"/>
  </c:chart>
  <c:spPr>
    <a:solidFill>
      <a:schemeClr val="tx1"/>
    </a:solidFill>
    <a:ln w="9525" cap="flat" cmpd="sng" algn="ctr">
      <a:solidFill>
        <a:schemeClr val="tx1">
          <a:lumMod val="15000"/>
          <a:lumOff val="85000"/>
        </a:schemeClr>
      </a:solidFill>
      <a:round/>
    </a:ln>
    <a:effectLst/>
  </c:spPr>
  <c:txPr>
    <a:bodyPr/>
    <a:lstStyle/>
    <a:p>
      <a:pPr>
        <a:defRPr sz="1400" baseline="0">
          <a:solidFill>
            <a:schemeClr val="bg1"/>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on Export</a:t>
            </a:r>
          </a:p>
        </c:rich>
      </c:tx>
      <c:layout>
        <c:manualLayout>
          <c:xMode val="edge"/>
          <c:yMode val="edge"/>
          <c:x val="0.37789590254706534"/>
          <c:y val="3.7276127885589122E-2"/>
        </c:manualLayout>
      </c:layout>
      <c:overlay val="0"/>
      <c:spPr>
        <a:noFill/>
        <a:ln>
          <a:noFill/>
        </a:ln>
        <a:effectLst/>
      </c:spPr>
    </c:title>
    <c:autoTitleDeleted val="0"/>
    <c:plotArea>
      <c:layout>
        <c:manualLayout>
          <c:layoutTarget val="inner"/>
          <c:xMode val="edge"/>
          <c:yMode val="edge"/>
          <c:x val="9.559593512349418E-2"/>
          <c:y val="4.0392521159574146E-2"/>
          <c:w val="0.87306503353747444"/>
          <c:h val="0.83183727034120736"/>
        </c:manualLayout>
      </c:layout>
      <c:lineChart>
        <c:grouping val="standard"/>
        <c:varyColors val="0"/>
        <c:ser>
          <c:idx val="0"/>
          <c:order val="0"/>
          <c:tx>
            <c:strRef>
              <c:f>Sheet1!$D$25</c:f>
              <c:strCache>
                <c:ptCount val="1"/>
                <c:pt idx="0">
                  <c:v>US' fiscal package</c:v>
                </c:pt>
              </c:strCache>
            </c:strRef>
          </c:tx>
          <c:spPr>
            <a:ln w="22225" cap="rnd">
              <a:solidFill>
                <a:srgbClr val="0070C0"/>
              </a:solidFill>
              <a:prstDash val="lgDashDot"/>
              <a:round/>
            </a:ln>
            <a:effectLst/>
          </c:spPr>
          <c:marker>
            <c:symbol val="none"/>
          </c:marker>
          <c:cat>
            <c:multiLvlStrRef>
              <c:f>Sheet1!$A$26:$B$41</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Sheet1!$D$26:$D$41</c:f>
              <c:numCache>
                <c:formatCode>0.00</c:formatCode>
                <c:ptCount val="16"/>
                <c:pt idx="0">
                  <c:v>0</c:v>
                </c:pt>
                <c:pt idx="1">
                  <c:v>2.2888999999999999</c:v>
                </c:pt>
                <c:pt idx="2">
                  <c:v>2.4350999999999998</c:v>
                </c:pt>
                <c:pt idx="3">
                  <c:v>2.2109000000000001</c:v>
                </c:pt>
                <c:pt idx="4">
                  <c:v>2.0274999999999999</c:v>
                </c:pt>
                <c:pt idx="5">
                  <c:v>0.495</c:v>
                </c:pt>
                <c:pt idx="6">
                  <c:v>0.19470000000000001</c:v>
                </c:pt>
                <c:pt idx="7">
                  <c:v>9.2100000000000001E-2</c:v>
                </c:pt>
                <c:pt idx="8">
                  <c:v>4.5100000000000001E-2</c:v>
                </c:pt>
                <c:pt idx="9">
                  <c:v>-0.20380000000000001</c:v>
                </c:pt>
                <c:pt idx="10">
                  <c:v>-0.24679999999999999</c:v>
                </c:pt>
                <c:pt idx="11">
                  <c:v>-0.2535</c:v>
                </c:pt>
                <c:pt idx="12">
                  <c:v>-0.2437</c:v>
                </c:pt>
                <c:pt idx="13">
                  <c:v>-0.22889999999999999</c:v>
                </c:pt>
                <c:pt idx="14">
                  <c:v>-0.2026</c:v>
                </c:pt>
                <c:pt idx="15">
                  <c:v>-0.17150000000000001</c:v>
                </c:pt>
              </c:numCache>
            </c:numRef>
          </c:val>
          <c:smooth val="0"/>
          <c:extLst>
            <c:ext xmlns:c16="http://schemas.microsoft.com/office/drawing/2014/chart" uri="{C3380CC4-5D6E-409C-BE32-E72D297353CC}">
              <c16:uniqueId val="{00000000-9A0E-4E00-ABB8-4DC522297D51}"/>
            </c:ext>
          </c:extLst>
        </c:ser>
        <c:ser>
          <c:idx val="1"/>
          <c:order val="1"/>
          <c:tx>
            <c:strRef>
              <c:f>Sheet1!$E$25</c:f>
              <c:strCache>
                <c:ptCount val="1"/>
                <c:pt idx="0">
                  <c:v>EU's fiscal package</c:v>
                </c:pt>
              </c:strCache>
            </c:strRef>
          </c:tx>
          <c:spPr>
            <a:ln w="22225" cap="rnd">
              <a:solidFill>
                <a:srgbClr val="0070C0"/>
              </a:solidFill>
              <a:prstDash val="sysDash"/>
              <a:round/>
            </a:ln>
            <a:effectLst/>
          </c:spPr>
          <c:marker>
            <c:symbol val="none"/>
          </c:marker>
          <c:cat>
            <c:multiLvlStrRef>
              <c:f>Sheet1!$A$26:$B$41</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Sheet1!$E$26:$E$41</c:f>
              <c:numCache>
                <c:formatCode>0.00</c:formatCode>
                <c:ptCount val="16"/>
                <c:pt idx="0">
                  <c:v>6.1199999999999997E-2</c:v>
                </c:pt>
                <c:pt idx="1">
                  <c:v>0.14149999999999999</c:v>
                </c:pt>
                <c:pt idx="2">
                  <c:v>0.66800000000000004</c:v>
                </c:pt>
                <c:pt idx="3">
                  <c:v>0.63749999999999996</c:v>
                </c:pt>
                <c:pt idx="4">
                  <c:v>1.1312</c:v>
                </c:pt>
                <c:pt idx="5">
                  <c:v>1.1514</c:v>
                </c:pt>
                <c:pt idx="6">
                  <c:v>1.1307</c:v>
                </c:pt>
                <c:pt idx="7">
                  <c:v>1.0908</c:v>
                </c:pt>
                <c:pt idx="8">
                  <c:v>0.41420000000000001</c:v>
                </c:pt>
                <c:pt idx="9">
                  <c:v>0.34429999999999999</c:v>
                </c:pt>
                <c:pt idx="10">
                  <c:v>0.34029999999999999</c:v>
                </c:pt>
                <c:pt idx="11">
                  <c:v>0.35920000000000002</c:v>
                </c:pt>
                <c:pt idx="12">
                  <c:v>0.13819999999999999</c:v>
                </c:pt>
                <c:pt idx="13">
                  <c:v>7.3800000000000004E-2</c:v>
                </c:pt>
                <c:pt idx="14">
                  <c:v>5.3100000000000001E-2</c:v>
                </c:pt>
                <c:pt idx="15">
                  <c:v>5.5399999999999998E-2</c:v>
                </c:pt>
              </c:numCache>
            </c:numRef>
          </c:val>
          <c:smooth val="0"/>
          <c:extLst>
            <c:ext xmlns:c16="http://schemas.microsoft.com/office/drawing/2014/chart" uri="{C3380CC4-5D6E-409C-BE32-E72D297353CC}">
              <c16:uniqueId val="{00000001-9A0E-4E00-ABB8-4DC522297D51}"/>
            </c:ext>
          </c:extLst>
        </c:ser>
        <c:ser>
          <c:idx val="2"/>
          <c:order val="2"/>
          <c:tx>
            <c:strRef>
              <c:f>Sheet1!$F$25</c:f>
              <c:strCache>
                <c:ptCount val="1"/>
                <c:pt idx="0">
                  <c:v>Japan's fiscal package</c:v>
                </c:pt>
              </c:strCache>
            </c:strRef>
          </c:tx>
          <c:spPr>
            <a:ln w="28575" cap="rnd">
              <a:solidFill>
                <a:srgbClr val="0070C0"/>
              </a:solidFill>
              <a:round/>
            </a:ln>
            <a:effectLst/>
          </c:spPr>
          <c:marker>
            <c:symbol val="none"/>
          </c:marker>
          <c:cat>
            <c:multiLvlStrRef>
              <c:f>Sheet1!$A$26:$B$41</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Sheet1!$F$26:$F$41</c:f>
              <c:numCache>
                <c:formatCode>0.00</c:formatCode>
                <c:ptCount val="16"/>
                <c:pt idx="0">
                  <c:v>0.45090000000000002</c:v>
                </c:pt>
                <c:pt idx="1">
                  <c:v>0.4773</c:v>
                </c:pt>
                <c:pt idx="2">
                  <c:v>0.43880000000000002</c:v>
                </c:pt>
                <c:pt idx="3">
                  <c:v>0.40510000000000002</c:v>
                </c:pt>
                <c:pt idx="4">
                  <c:v>0.1177</c:v>
                </c:pt>
                <c:pt idx="5">
                  <c:v>5.33E-2</c:v>
                </c:pt>
                <c:pt idx="6">
                  <c:v>2.6200000000000001E-2</c:v>
                </c:pt>
                <c:pt idx="7">
                  <c:v>9.4999999999999998E-3</c:v>
                </c:pt>
                <c:pt idx="8">
                  <c:v>6.9999999999999999E-4</c:v>
                </c:pt>
                <c:pt idx="9">
                  <c:v>0</c:v>
                </c:pt>
                <c:pt idx="10">
                  <c:v>4.8999999999999998E-3</c:v>
                </c:pt>
                <c:pt idx="11">
                  <c:v>1.2200000000000001E-2</c:v>
                </c:pt>
                <c:pt idx="12">
                  <c:v>2.0199999999999999E-2</c:v>
                </c:pt>
                <c:pt idx="13">
                  <c:v>2.7099999999999999E-2</c:v>
                </c:pt>
                <c:pt idx="14">
                  <c:v>3.2500000000000001E-2</c:v>
                </c:pt>
                <c:pt idx="15">
                  <c:v>3.6299999999999999E-2</c:v>
                </c:pt>
              </c:numCache>
            </c:numRef>
          </c:val>
          <c:smooth val="0"/>
          <c:extLst>
            <c:ext xmlns:c16="http://schemas.microsoft.com/office/drawing/2014/chart" uri="{C3380CC4-5D6E-409C-BE32-E72D297353CC}">
              <c16:uniqueId val="{00000002-9A0E-4E00-ABB8-4DC522297D51}"/>
            </c:ext>
          </c:extLst>
        </c:ser>
        <c:dLbls>
          <c:showLegendKey val="0"/>
          <c:showVal val="0"/>
          <c:showCatName val="0"/>
          <c:showSerName val="0"/>
          <c:showPercent val="0"/>
          <c:showBubbleSize val="0"/>
        </c:dLbls>
        <c:smooth val="0"/>
        <c:axId val="241924608"/>
        <c:axId val="299541056"/>
      </c:lineChart>
      <c:catAx>
        <c:axId val="24192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99541056"/>
        <c:crosses val="autoZero"/>
        <c:auto val="1"/>
        <c:lblAlgn val="ctr"/>
        <c:lblOffset val="100"/>
        <c:noMultiLvlLbl val="0"/>
      </c:catAx>
      <c:valAx>
        <c:axId val="299541056"/>
        <c:scaling>
          <c:orientation val="minMax"/>
          <c:max val="2.5"/>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vert="horz"/>
          <a:lstStyle/>
          <a:p>
            <a:pPr>
              <a:defRPr/>
            </a:pPr>
            <a:endParaRPr lang="en-US"/>
          </a:p>
        </c:txPr>
        <c:crossAx val="241924608"/>
        <c:crosses val="autoZero"/>
        <c:crossBetween val="between"/>
        <c:majorUnit val="0.5"/>
      </c:valAx>
      <c:spPr>
        <a:noFill/>
        <a:ln>
          <a:noFill/>
        </a:ln>
        <a:effectLst/>
      </c:spPr>
    </c:plotArea>
    <c:legend>
      <c:legendPos val="b"/>
      <c:layout>
        <c:manualLayout>
          <c:xMode val="edge"/>
          <c:yMode val="edge"/>
          <c:x val="0.59779172873661057"/>
          <c:y val="7.8248883387620302E-2"/>
          <c:w val="0.36313648293963252"/>
          <c:h val="0.44891922200831041"/>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tx1"/>
    </a:solidFill>
    <a:ln w="9525" cap="flat" cmpd="sng" algn="ctr">
      <a:solidFill>
        <a:schemeClr val="tx1">
          <a:lumMod val="15000"/>
          <a:lumOff val="85000"/>
        </a:schemeClr>
      </a:solidFill>
      <a:round/>
    </a:ln>
    <a:effectLst/>
  </c:spPr>
  <c:txPr>
    <a:bodyPr/>
    <a:lstStyle/>
    <a:p>
      <a:pPr>
        <a:defRPr sz="1400" baseline="0">
          <a:solidFill>
            <a:schemeClr val="bg1"/>
          </a:solidFil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on Import</a:t>
            </a:r>
          </a:p>
        </c:rich>
      </c:tx>
      <c:layout>
        <c:manualLayout>
          <c:xMode val="edge"/>
          <c:yMode val="edge"/>
          <c:x val="0.28774005522037022"/>
          <c:y val="4.3209837814097943E-2"/>
        </c:manualLayout>
      </c:layout>
      <c:overlay val="0"/>
      <c:spPr>
        <a:noFill/>
        <a:ln>
          <a:noFill/>
        </a:ln>
        <a:effectLst/>
      </c:spPr>
    </c:title>
    <c:autoTitleDeleted val="0"/>
    <c:plotArea>
      <c:layout>
        <c:manualLayout>
          <c:layoutTarget val="inner"/>
          <c:xMode val="edge"/>
          <c:yMode val="edge"/>
          <c:x val="0.11438861228697388"/>
          <c:y val="6.3085589304112677E-2"/>
          <c:w val="0.84475716301479031"/>
          <c:h val="0.72509064823193525"/>
        </c:manualLayout>
      </c:layout>
      <c:lineChart>
        <c:grouping val="standard"/>
        <c:varyColors val="0"/>
        <c:ser>
          <c:idx val="0"/>
          <c:order val="0"/>
          <c:tx>
            <c:strRef>
              <c:f>Sheet1!$D$49</c:f>
              <c:strCache>
                <c:ptCount val="1"/>
                <c:pt idx="0">
                  <c:v>US' fiscal package</c:v>
                </c:pt>
              </c:strCache>
            </c:strRef>
          </c:tx>
          <c:spPr>
            <a:ln w="22225" cap="rnd">
              <a:solidFill>
                <a:srgbClr val="0070C0"/>
              </a:solidFill>
              <a:prstDash val="lgDashDot"/>
              <a:round/>
            </a:ln>
            <a:effectLst/>
          </c:spPr>
          <c:marker>
            <c:symbol val="none"/>
          </c:marker>
          <c:cat>
            <c:multiLvlStrRef>
              <c:f>Sheet1!$A$50:$B$65</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Sheet1!$D$50:$D$65</c:f>
              <c:numCache>
                <c:formatCode>General</c:formatCode>
                <c:ptCount val="16"/>
                <c:pt idx="0">
                  <c:v>0</c:v>
                </c:pt>
                <c:pt idx="1">
                  <c:v>1.2823</c:v>
                </c:pt>
                <c:pt idx="2">
                  <c:v>1.5434000000000001</c:v>
                </c:pt>
                <c:pt idx="3">
                  <c:v>1.5729</c:v>
                </c:pt>
                <c:pt idx="4">
                  <c:v>1.6026</c:v>
                </c:pt>
                <c:pt idx="5">
                  <c:v>0.85289999999999999</c:v>
                </c:pt>
                <c:pt idx="6">
                  <c:v>0.69650000000000001</c:v>
                </c:pt>
                <c:pt idx="7">
                  <c:v>0.63649999999999995</c:v>
                </c:pt>
                <c:pt idx="8">
                  <c:v>0.60309999999999997</c:v>
                </c:pt>
                <c:pt idx="9">
                  <c:v>0.45140000000000002</c:v>
                </c:pt>
                <c:pt idx="10">
                  <c:v>0.39579999999999999</c:v>
                </c:pt>
                <c:pt idx="11">
                  <c:v>0.3569</c:v>
                </c:pt>
                <c:pt idx="12">
                  <c:v>0.3266</c:v>
                </c:pt>
                <c:pt idx="13">
                  <c:v>0.29930000000000001</c:v>
                </c:pt>
                <c:pt idx="14">
                  <c:v>0.2792</c:v>
                </c:pt>
                <c:pt idx="15">
                  <c:v>0.26429999999999998</c:v>
                </c:pt>
              </c:numCache>
            </c:numRef>
          </c:val>
          <c:smooth val="0"/>
          <c:extLst>
            <c:ext xmlns:c16="http://schemas.microsoft.com/office/drawing/2014/chart" uri="{C3380CC4-5D6E-409C-BE32-E72D297353CC}">
              <c16:uniqueId val="{00000000-B487-404C-B07F-39D545182717}"/>
            </c:ext>
          </c:extLst>
        </c:ser>
        <c:ser>
          <c:idx val="1"/>
          <c:order val="1"/>
          <c:tx>
            <c:strRef>
              <c:f>Sheet1!$E$49</c:f>
              <c:strCache>
                <c:ptCount val="1"/>
                <c:pt idx="0">
                  <c:v>EU's fiscal package</c:v>
                </c:pt>
              </c:strCache>
            </c:strRef>
          </c:tx>
          <c:spPr>
            <a:ln w="22225" cap="rnd">
              <a:solidFill>
                <a:srgbClr val="0070C0"/>
              </a:solidFill>
              <a:prstDash val="sysDash"/>
              <a:round/>
            </a:ln>
            <a:effectLst/>
          </c:spPr>
          <c:marker>
            <c:symbol val="none"/>
          </c:marker>
          <c:cat>
            <c:multiLvlStrRef>
              <c:f>Sheet1!$A$50:$B$65</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Sheet1!$E$50:$E$65</c:f>
              <c:numCache>
                <c:formatCode>0.00</c:formatCode>
                <c:ptCount val="16"/>
                <c:pt idx="0">
                  <c:v>3.4799999999999998E-2</c:v>
                </c:pt>
                <c:pt idx="1">
                  <c:v>7.7899999999999997E-2</c:v>
                </c:pt>
                <c:pt idx="2">
                  <c:v>0.38140000000000002</c:v>
                </c:pt>
                <c:pt idx="3">
                  <c:v>0.40500000000000003</c:v>
                </c:pt>
                <c:pt idx="4">
                  <c:v>0.7218</c:v>
                </c:pt>
                <c:pt idx="5">
                  <c:v>0.80249999999999999</c:v>
                </c:pt>
                <c:pt idx="6">
                  <c:v>0.85980000000000001</c:v>
                </c:pt>
                <c:pt idx="7">
                  <c:v>0.90190000000000003</c:v>
                </c:pt>
                <c:pt idx="8">
                  <c:v>0.58050000000000002</c:v>
                </c:pt>
                <c:pt idx="9">
                  <c:v>0.55600000000000005</c:v>
                </c:pt>
                <c:pt idx="10">
                  <c:v>0.56579999999999997</c:v>
                </c:pt>
                <c:pt idx="11">
                  <c:v>0.58860000000000001</c:v>
                </c:pt>
                <c:pt idx="12">
                  <c:v>0.47670000000000001</c:v>
                </c:pt>
                <c:pt idx="13">
                  <c:v>0.43590000000000001</c:v>
                </c:pt>
                <c:pt idx="14">
                  <c:v>0.41439999999999999</c:v>
                </c:pt>
                <c:pt idx="15">
                  <c:v>0.40329999999999999</c:v>
                </c:pt>
              </c:numCache>
            </c:numRef>
          </c:val>
          <c:smooth val="0"/>
          <c:extLst>
            <c:ext xmlns:c16="http://schemas.microsoft.com/office/drawing/2014/chart" uri="{C3380CC4-5D6E-409C-BE32-E72D297353CC}">
              <c16:uniqueId val="{00000001-B487-404C-B07F-39D545182717}"/>
            </c:ext>
          </c:extLst>
        </c:ser>
        <c:ser>
          <c:idx val="2"/>
          <c:order val="2"/>
          <c:tx>
            <c:strRef>
              <c:f>Sheet1!$F$49</c:f>
              <c:strCache>
                <c:ptCount val="1"/>
                <c:pt idx="0">
                  <c:v>Japan's fiscal package</c:v>
                </c:pt>
              </c:strCache>
            </c:strRef>
          </c:tx>
          <c:spPr>
            <a:ln w="28575" cap="rnd">
              <a:solidFill>
                <a:srgbClr val="0070C0"/>
              </a:solidFill>
              <a:round/>
            </a:ln>
            <a:effectLst/>
          </c:spPr>
          <c:marker>
            <c:symbol val="none"/>
          </c:marker>
          <c:cat>
            <c:multiLvlStrRef>
              <c:f>Sheet1!$A$50:$B$65</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2021</c:v>
                  </c:pt>
                  <c:pt idx="4">
                    <c:v>2022</c:v>
                  </c:pt>
                  <c:pt idx="8">
                    <c:v>2023</c:v>
                  </c:pt>
                  <c:pt idx="12">
                    <c:v>2024</c:v>
                  </c:pt>
                </c:lvl>
              </c:multiLvlStrCache>
            </c:multiLvlStrRef>
          </c:cat>
          <c:val>
            <c:numRef>
              <c:f>Sheet1!$F$50:$F$65</c:f>
              <c:numCache>
                <c:formatCode>0.00</c:formatCode>
                <c:ptCount val="16"/>
                <c:pt idx="0">
                  <c:v>0.24379999999999999</c:v>
                </c:pt>
                <c:pt idx="1">
                  <c:v>0.2979</c:v>
                </c:pt>
                <c:pt idx="2">
                  <c:v>0.31590000000000001</c:v>
                </c:pt>
                <c:pt idx="3">
                  <c:v>0.32900000000000001</c:v>
                </c:pt>
                <c:pt idx="4">
                  <c:v>0.19550000000000001</c:v>
                </c:pt>
                <c:pt idx="5">
                  <c:v>0.16420000000000001</c:v>
                </c:pt>
                <c:pt idx="6">
                  <c:v>0.14849999999999999</c:v>
                </c:pt>
                <c:pt idx="7">
                  <c:v>0.1361</c:v>
                </c:pt>
                <c:pt idx="8">
                  <c:v>0.12590000000000001</c:v>
                </c:pt>
                <c:pt idx="9">
                  <c:v>0.11849999999999999</c:v>
                </c:pt>
                <c:pt idx="10">
                  <c:v>0.11360000000000001</c:v>
                </c:pt>
                <c:pt idx="11">
                  <c:v>0.11</c:v>
                </c:pt>
                <c:pt idx="12">
                  <c:v>0.1067</c:v>
                </c:pt>
                <c:pt idx="13">
                  <c:v>0.1032</c:v>
                </c:pt>
                <c:pt idx="14">
                  <c:v>9.9199999999999997E-2</c:v>
                </c:pt>
                <c:pt idx="15">
                  <c:v>9.4799999999999995E-2</c:v>
                </c:pt>
              </c:numCache>
            </c:numRef>
          </c:val>
          <c:smooth val="0"/>
          <c:extLst>
            <c:ext xmlns:c16="http://schemas.microsoft.com/office/drawing/2014/chart" uri="{C3380CC4-5D6E-409C-BE32-E72D297353CC}">
              <c16:uniqueId val="{00000002-B487-404C-B07F-39D545182717}"/>
            </c:ext>
          </c:extLst>
        </c:ser>
        <c:dLbls>
          <c:showLegendKey val="0"/>
          <c:showVal val="0"/>
          <c:showCatName val="0"/>
          <c:showSerName val="0"/>
          <c:showPercent val="0"/>
          <c:showBubbleSize val="0"/>
        </c:dLbls>
        <c:smooth val="0"/>
        <c:axId val="302450176"/>
        <c:axId val="299542784"/>
      </c:lineChart>
      <c:catAx>
        <c:axId val="302450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99542784"/>
        <c:crosses val="autoZero"/>
        <c:auto val="1"/>
        <c:lblAlgn val="ctr"/>
        <c:lblOffset val="100"/>
        <c:noMultiLvlLbl val="0"/>
      </c:catAx>
      <c:valAx>
        <c:axId val="299542784"/>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0.00" sourceLinked="0"/>
        <c:majorTickMark val="none"/>
        <c:minorTickMark val="none"/>
        <c:tickLblPos val="nextTo"/>
        <c:spPr>
          <a:noFill/>
          <a:ln>
            <a:noFill/>
          </a:ln>
          <a:effectLst/>
        </c:spPr>
        <c:txPr>
          <a:bodyPr rot="-60000000" vert="horz"/>
          <a:lstStyle/>
          <a:p>
            <a:pPr>
              <a:defRPr/>
            </a:pPr>
            <a:endParaRPr lang="en-US"/>
          </a:p>
        </c:txPr>
        <c:crossAx val="302450176"/>
        <c:crosses val="autoZero"/>
        <c:crossBetween val="between"/>
      </c:valAx>
      <c:spPr>
        <a:noFill/>
        <a:ln>
          <a:noFill/>
        </a:ln>
        <a:effectLst/>
      </c:spPr>
    </c:plotArea>
    <c:legend>
      <c:legendPos val="t"/>
      <c:layout>
        <c:manualLayout>
          <c:xMode val="edge"/>
          <c:yMode val="edge"/>
          <c:x val="0.49796493670702813"/>
          <c:y val="4.1689339006196084E-2"/>
          <c:w val="0.49639407415629488"/>
          <c:h val="0.42088624597622315"/>
        </c:manualLayout>
      </c:layout>
      <c:overlay val="0"/>
      <c:spPr>
        <a:noFill/>
      </c:spPr>
    </c:legend>
    <c:plotVisOnly val="1"/>
    <c:dispBlanksAs val="gap"/>
    <c:showDLblsOverMax val="0"/>
  </c:chart>
  <c:spPr>
    <a:solidFill>
      <a:schemeClr val="tx1"/>
    </a:solidFill>
    <a:ln w="9525" cap="flat" cmpd="sng" algn="ctr">
      <a:solidFill>
        <a:schemeClr val="tx1">
          <a:lumMod val="15000"/>
          <a:lumOff val="85000"/>
        </a:schemeClr>
      </a:solidFill>
      <a:round/>
    </a:ln>
    <a:effectLst/>
  </c:spPr>
  <c:txPr>
    <a:bodyPr/>
    <a:lstStyle/>
    <a:p>
      <a:pPr>
        <a:defRPr sz="1400" baseline="0">
          <a:solidFill>
            <a:schemeClr val="bg1"/>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2020</c:v>
                </c:pt>
              </c:strCache>
            </c:strRef>
          </c:tx>
          <c:spPr>
            <a:solidFill>
              <a:schemeClr val="accent1"/>
            </a:solidFill>
            <a:ln>
              <a:noFill/>
            </a:ln>
            <a:effectLst/>
          </c:spPr>
          <c:invertIfNegative val="0"/>
          <c:cat>
            <c:strRef>
              <c:f>Sheet1!$A$2:$A$5</c:f>
              <c:strCache>
                <c:ptCount val="4"/>
                <c:pt idx="0">
                  <c:v>Fiscal instruments (tax, fees... Exemption and reduction)  </c:v>
                </c:pt>
                <c:pt idx="1">
                  <c:v>Monetary  (interest reduction, loan restructuring)</c:v>
                </c:pt>
                <c:pt idx="2">
                  <c:v>Social security</c:v>
                </c:pt>
                <c:pt idx="3">
                  <c:v>Other supports</c:v>
                </c:pt>
              </c:strCache>
            </c:strRef>
          </c:cat>
          <c:val>
            <c:numRef>
              <c:f>Sheet1!$B$2:$B$5</c:f>
              <c:numCache>
                <c:formatCode>General</c:formatCode>
                <c:ptCount val="4"/>
                <c:pt idx="0">
                  <c:v>73.099999999999994</c:v>
                </c:pt>
                <c:pt idx="1">
                  <c:v>36.6</c:v>
                </c:pt>
                <c:pt idx="2">
                  <c:v>39</c:v>
                </c:pt>
                <c:pt idx="3">
                  <c:v>29</c:v>
                </c:pt>
              </c:numCache>
            </c:numRef>
          </c:val>
          <c:extLst>
            <c:ext xmlns:c16="http://schemas.microsoft.com/office/drawing/2014/chart" uri="{C3380CC4-5D6E-409C-BE32-E72D297353CC}">
              <c16:uniqueId val="{00000000-CC8A-4104-8673-1DAFE6CE7FD6}"/>
            </c:ext>
          </c:extLst>
        </c:ser>
        <c:ser>
          <c:idx val="1"/>
          <c:order val="1"/>
          <c:tx>
            <c:strRef>
              <c:f>Sheet1!$C$1</c:f>
              <c:strCache>
                <c:ptCount val="1"/>
                <c:pt idx="0">
                  <c:v>2021</c:v>
                </c:pt>
              </c:strCache>
            </c:strRef>
          </c:tx>
          <c:spPr>
            <a:solidFill>
              <a:schemeClr val="accent2"/>
            </a:solidFill>
            <a:ln>
              <a:noFill/>
            </a:ln>
            <a:effectLst/>
          </c:spPr>
          <c:invertIfNegative val="0"/>
          <c:cat>
            <c:strRef>
              <c:f>Sheet1!$A$2:$A$5</c:f>
              <c:strCache>
                <c:ptCount val="4"/>
                <c:pt idx="0">
                  <c:v>Fiscal instruments (tax, fees... Exemption and reduction)  </c:v>
                </c:pt>
                <c:pt idx="1">
                  <c:v>Monetary  (interest reduction, loan restructuring)</c:v>
                </c:pt>
                <c:pt idx="2">
                  <c:v>Social security</c:v>
                </c:pt>
                <c:pt idx="3">
                  <c:v>Other supports</c:v>
                </c:pt>
              </c:strCache>
            </c:strRef>
          </c:cat>
          <c:val>
            <c:numRef>
              <c:f>Sheet1!$C$2:$C$5</c:f>
              <c:numCache>
                <c:formatCode>General</c:formatCode>
                <c:ptCount val="4"/>
                <c:pt idx="0">
                  <c:v>24.68</c:v>
                </c:pt>
                <c:pt idx="1">
                  <c:v>54</c:v>
                </c:pt>
                <c:pt idx="2">
                  <c:v>26</c:v>
                </c:pt>
                <c:pt idx="3">
                  <c:v>13.1</c:v>
                </c:pt>
              </c:numCache>
            </c:numRef>
          </c:val>
          <c:extLst>
            <c:ext xmlns:c16="http://schemas.microsoft.com/office/drawing/2014/chart" uri="{C3380CC4-5D6E-409C-BE32-E72D297353CC}">
              <c16:uniqueId val="{00000001-CC8A-4104-8673-1DAFE6CE7FD6}"/>
            </c:ext>
          </c:extLst>
        </c:ser>
        <c:dLbls>
          <c:showLegendKey val="0"/>
          <c:showVal val="0"/>
          <c:showCatName val="0"/>
          <c:showSerName val="0"/>
          <c:showPercent val="0"/>
          <c:showBubbleSize val="0"/>
        </c:dLbls>
        <c:gapWidth val="73"/>
        <c:axId val="400105640"/>
        <c:axId val="391824672"/>
      </c:barChart>
      <c:lineChart>
        <c:grouping val="standard"/>
        <c:varyColors val="0"/>
        <c:ser>
          <c:idx val="2"/>
          <c:order val="2"/>
          <c:tx>
            <c:strRef>
              <c:f>Sheet1!$D$1</c:f>
              <c:strCache>
                <c:ptCount val="1"/>
                <c:pt idx="0">
                  <c:v>%GDP_2020</c:v>
                </c:pt>
              </c:strCache>
            </c:strRef>
          </c:tx>
          <c:spPr>
            <a:ln w="28575" cap="rnd">
              <a:solidFill>
                <a:schemeClr val="accent5">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Sheet1!$D$2:$D$5</c:f>
              <c:numCache>
                <c:formatCode>General</c:formatCode>
                <c:ptCount val="4"/>
                <c:pt idx="0">
                  <c:v>1.1599999999999999</c:v>
                </c:pt>
                <c:pt idx="1">
                  <c:v>0.6</c:v>
                </c:pt>
                <c:pt idx="2">
                  <c:v>0.7</c:v>
                </c:pt>
                <c:pt idx="3">
                  <c:v>0.5</c:v>
                </c:pt>
              </c:numCache>
            </c:numRef>
          </c:val>
          <c:smooth val="0"/>
          <c:extLst>
            <c:ext xmlns:c16="http://schemas.microsoft.com/office/drawing/2014/chart" uri="{C3380CC4-5D6E-409C-BE32-E72D297353CC}">
              <c16:uniqueId val="{00000002-CC8A-4104-8673-1DAFE6CE7FD6}"/>
            </c:ext>
          </c:extLst>
        </c:ser>
        <c:ser>
          <c:idx val="3"/>
          <c:order val="3"/>
          <c:tx>
            <c:strRef>
              <c:f>Sheet1!$E$1</c:f>
              <c:strCache>
                <c:ptCount val="1"/>
                <c:pt idx="0">
                  <c:v>%GDP (2021)</c:v>
                </c:pt>
              </c:strCache>
            </c:strRef>
          </c:tx>
          <c:spPr>
            <a:ln w="28575" cap="rnd">
              <a:solidFill>
                <a:schemeClr val="accent4"/>
              </a:solidFill>
              <a:round/>
            </a:ln>
            <a:effectLst/>
          </c:spPr>
          <c:marker>
            <c:symbol val="none"/>
          </c:marker>
          <c:dLbls>
            <c:dLbl>
              <c:idx val="0"/>
              <c:layout>
                <c:manualLayout>
                  <c:x val="2.4999999999999974E-2"/>
                  <c:y val="-4.05333333333333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8A-4104-8673-1DAFE6CE7FD6}"/>
                </c:ext>
              </c:extLst>
            </c:dLbl>
            <c:dLbl>
              <c:idx val="1"/>
              <c:layout>
                <c:manualLayout>
                  <c:x val="-7.7777777777777779E-2"/>
                  <c:y val="-2.7733333333333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C8A-4104-8673-1DAFE6CE7FD6}"/>
                </c:ext>
              </c:extLst>
            </c:dLbl>
            <c:dLbl>
              <c:idx val="2"/>
              <c:layout>
                <c:manualLayout>
                  <c:x val="9.8473658296404989E-3"/>
                  <c:y val="-7.89333333333334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C8A-4104-8673-1DAFE6CE7FD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Sheet1!$E$2:$E$5</c:f>
              <c:numCache>
                <c:formatCode>General</c:formatCode>
                <c:ptCount val="4"/>
                <c:pt idx="0">
                  <c:v>0.4</c:v>
                </c:pt>
                <c:pt idx="1">
                  <c:v>0.93</c:v>
                </c:pt>
                <c:pt idx="2">
                  <c:v>0.41</c:v>
                </c:pt>
                <c:pt idx="3">
                  <c:v>0.22</c:v>
                </c:pt>
              </c:numCache>
            </c:numRef>
          </c:val>
          <c:smooth val="0"/>
          <c:extLst>
            <c:ext xmlns:c16="http://schemas.microsoft.com/office/drawing/2014/chart" uri="{C3380CC4-5D6E-409C-BE32-E72D297353CC}">
              <c16:uniqueId val="{00000005-CC8A-4104-8673-1DAFE6CE7FD6}"/>
            </c:ext>
          </c:extLst>
        </c:ser>
        <c:dLbls>
          <c:showLegendKey val="0"/>
          <c:showVal val="0"/>
          <c:showCatName val="0"/>
          <c:showSerName val="0"/>
          <c:showPercent val="0"/>
          <c:showBubbleSize val="0"/>
        </c:dLbls>
        <c:marker val="1"/>
        <c:smooth val="0"/>
        <c:axId val="492611640"/>
        <c:axId val="492618856"/>
      </c:lineChart>
      <c:catAx>
        <c:axId val="400105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1824672"/>
        <c:crosses val="autoZero"/>
        <c:auto val="1"/>
        <c:lblAlgn val="ctr"/>
        <c:lblOffset val="100"/>
        <c:noMultiLvlLbl val="0"/>
      </c:catAx>
      <c:valAx>
        <c:axId val="391824672"/>
        <c:scaling>
          <c:orientation val="minMax"/>
        </c:scaling>
        <c:delete val="0"/>
        <c:axPos val="l"/>
        <c:majorGridlines>
          <c:spPr>
            <a:ln w="9525" cap="flat" cmpd="sng" algn="ctr">
              <a:solidFill>
                <a:schemeClr val="tx1">
                  <a:lumMod val="15000"/>
                  <a:lumOff val="85000"/>
                  <a:alpha val="29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0105640"/>
        <c:crosses val="autoZero"/>
        <c:crossBetween val="between"/>
      </c:valAx>
      <c:valAx>
        <c:axId val="492618856"/>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2611640"/>
        <c:crosses val="max"/>
        <c:crossBetween val="between"/>
      </c:valAx>
      <c:catAx>
        <c:axId val="492611640"/>
        <c:scaling>
          <c:orientation val="minMax"/>
        </c:scaling>
        <c:delete val="1"/>
        <c:axPos val="b"/>
        <c:majorTickMark val="out"/>
        <c:minorTickMark val="none"/>
        <c:tickLblPos val="nextTo"/>
        <c:crossAx val="492618856"/>
        <c:crosses val="autoZero"/>
        <c:auto val="1"/>
        <c:lblAlgn val="ctr"/>
        <c:lblOffset val="100"/>
        <c:noMultiLvlLbl val="0"/>
      </c:catAx>
      <c:spPr>
        <a:noFill/>
        <a:ln>
          <a:noFill/>
        </a:ln>
        <a:effectLst/>
      </c:spPr>
    </c:plotArea>
    <c:legend>
      <c:legendPos val="b"/>
      <c:layout>
        <c:manualLayout>
          <c:xMode val="edge"/>
          <c:yMode val="edge"/>
          <c:x val="0.34574861303341514"/>
          <c:y val="7.2266414698162779E-2"/>
          <c:w val="0.53302255977234747"/>
          <c:h val="8.933358530183725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Sheet1!$H$14</c:f>
              <c:strCache>
                <c:ptCount val="1"/>
                <c:pt idx="0">
                  <c:v>NPLs ratio</c:v>
                </c:pt>
              </c:strCache>
            </c:strRef>
          </c:tx>
          <c:spPr>
            <a:solidFill>
              <a:srgbClr val="0070C0"/>
            </a:solidFill>
            <a:ln>
              <a:noFill/>
            </a:ln>
            <a:effectLst/>
          </c:spPr>
          <c:invertIfNegative val="0"/>
          <c:dPt>
            <c:idx val="5"/>
            <c:invertIfNegative val="0"/>
            <c:bubble3D val="0"/>
            <c:spPr>
              <a:solidFill>
                <a:schemeClr val="accent1"/>
              </a:solidFill>
              <a:ln>
                <a:solidFill>
                  <a:srgbClr val="FFFF00"/>
                </a:solidFill>
              </a:ln>
              <a:effectLst/>
            </c:spPr>
            <c:extLst>
              <c:ext xmlns:c16="http://schemas.microsoft.com/office/drawing/2014/chart" uri="{C3380CC4-5D6E-409C-BE32-E72D297353CC}">
                <c16:uniqueId val="{00000001-88F4-4958-9138-4F28B9067390}"/>
              </c:ext>
            </c:extLst>
          </c:dPt>
          <c:dLbls>
            <c:dLbl>
              <c:idx val="5"/>
              <c:tx>
                <c:rich>
                  <a:bodyPr/>
                  <a:lstStyle/>
                  <a:p>
                    <a:r>
                      <a:rPr lang="en-US"/>
                      <a:t>2,5-3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88F4-4958-9138-4F28B9067390}"/>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Sheet1!$I$13:$N$13</c:f>
              <c:strCache>
                <c:ptCount val="6"/>
                <c:pt idx="0">
                  <c:v>2017</c:v>
                </c:pt>
                <c:pt idx="1">
                  <c:v>2018</c:v>
                </c:pt>
                <c:pt idx="2">
                  <c:v>2019</c:v>
                </c:pt>
                <c:pt idx="3">
                  <c:v>2020</c:v>
                </c:pt>
                <c:pt idx="4">
                  <c:v>6T2021</c:v>
                </c:pt>
                <c:pt idx="5">
                  <c:v>2021_pr</c:v>
                </c:pt>
              </c:strCache>
            </c:strRef>
          </c:cat>
          <c:val>
            <c:numRef>
              <c:f>Sheet1!$I$14:$N$14</c:f>
              <c:numCache>
                <c:formatCode>General</c:formatCode>
                <c:ptCount val="6"/>
                <c:pt idx="0">
                  <c:v>1.1000000000000001</c:v>
                </c:pt>
                <c:pt idx="1">
                  <c:v>1.1200000000000001</c:v>
                </c:pt>
                <c:pt idx="2">
                  <c:v>1.29</c:v>
                </c:pt>
                <c:pt idx="3">
                  <c:v>1.69</c:v>
                </c:pt>
                <c:pt idx="4">
                  <c:v>1.73</c:v>
                </c:pt>
                <c:pt idx="5">
                  <c:v>2.7</c:v>
                </c:pt>
              </c:numCache>
            </c:numRef>
          </c:val>
          <c:extLst>
            <c:ext xmlns:c16="http://schemas.microsoft.com/office/drawing/2014/chart" uri="{C3380CC4-5D6E-409C-BE32-E72D297353CC}">
              <c16:uniqueId val="{00000002-88F4-4958-9138-4F28B9067390}"/>
            </c:ext>
          </c:extLst>
        </c:ser>
        <c:dLbls>
          <c:showLegendKey val="0"/>
          <c:showVal val="0"/>
          <c:showCatName val="0"/>
          <c:showSerName val="0"/>
          <c:showPercent val="0"/>
          <c:showBubbleSize val="0"/>
        </c:dLbls>
        <c:gapWidth val="150"/>
        <c:axId val="1644785295"/>
        <c:axId val="1649012479"/>
      </c:barChart>
      <c:lineChart>
        <c:grouping val="standard"/>
        <c:varyColors val="0"/>
        <c:ser>
          <c:idx val="1"/>
          <c:order val="1"/>
          <c:tx>
            <c:strRef>
              <c:f>Sheet1!$H$15</c:f>
              <c:strCache>
                <c:ptCount val="1"/>
                <c:pt idx="0">
                  <c:v>Average 2017-2019</c:v>
                </c:pt>
              </c:strCache>
            </c:strRef>
          </c:tx>
          <c:spPr>
            <a:ln w="22225" cap="rnd">
              <a:solidFill>
                <a:schemeClr val="accent2"/>
              </a:solidFill>
              <a:prstDash val="sysDash"/>
              <a:round/>
            </a:ln>
            <a:effectLst/>
          </c:spPr>
          <c:marker>
            <c:symbol val="none"/>
          </c:marker>
          <c:dLbls>
            <c:dLbl>
              <c:idx val="2"/>
              <c:layout>
                <c:manualLayout>
                  <c:x val="-0.30815412149765659"/>
                  <c:y val="-0.26092477369821465"/>
                </c:manualLayout>
              </c:layout>
              <c:tx>
                <c:rich>
                  <a:bodyPr rot="0" spcFirstLastPara="1" vertOverflow="ellipsis" vert="horz" wrap="square" anchor="ctr" anchorCtr="1"/>
                  <a:lstStyle/>
                  <a:p>
                    <a:pPr algn="ctr" rtl="0">
                      <a:defRPr sz="1800" b="0" i="0" u="none" strike="noStrike" kern="1200" baseline="0">
                        <a:solidFill>
                          <a:schemeClr val="tx1">
                            <a:lumMod val="75000"/>
                            <a:lumOff val="25000"/>
                          </a:schemeClr>
                        </a:solidFill>
                        <a:latin typeface="+mn-lt"/>
                        <a:ea typeface="+mn-ea"/>
                        <a:cs typeface="+mn-cs"/>
                      </a:defRPr>
                    </a:pPr>
                    <a:r>
                      <a:rPr lang="en-US"/>
                      <a:t>Average level before Covid-19: 1.17</a:t>
                    </a:r>
                  </a:p>
                </c:rich>
              </c:tx>
              <c:spPr>
                <a:noFill/>
                <a:ln>
                  <a:noFill/>
                </a:ln>
                <a:effectLst/>
              </c:spPr>
              <c:txPr>
                <a:bodyPr rot="0" spcFirstLastPara="1" vertOverflow="ellipsis" vert="horz" wrap="square" anchor="ctr" anchorCtr="1"/>
                <a:lstStyle/>
                <a:p>
                  <a:pPr algn="ctr" rtl="0">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31726971466397519"/>
                      <c:h val="0.24034908362164101"/>
                    </c:manualLayout>
                  </c15:layout>
                  <c15:showDataLabelsRange val="0"/>
                </c:ext>
                <c:ext xmlns:c16="http://schemas.microsoft.com/office/drawing/2014/chart" uri="{C3380CC4-5D6E-409C-BE32-E72D297353CC}">
                  <c16:uniqueId val="{00000003-88F4-4958-9138-4F28B9067390}"/>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Sheet1!$I$13:$N$13</c:f>
              <c:strCache>
                <c:ptCount val="6"/>
                <c:pt idx="0">
                  <c:v>2017</c:v>
                </c:pt>
                <c:pt idx="1">
                  <c:v>2018</c:v>
                </c:pt>
                <c:pt idx="2">
                  <c:v>2019</c:v>
                </c:pt>
                <c:pt idx="3">
                  <c:v>2020</c:v>
                </c:pt>
                <c:pt idx="4">
                  <c:v>6T2021</c:v>
                </c:pt>
                <c:pt idx="5">
                  <c:v>2021_pr</c:v>
                </c:pt>
              </c:strCache>
            </c:strRef>
          </c:cat>
          <c:val>
            <c:numRef>
              <c:f>Sheet1!$I$15:$N$15</c:f>
              <c:numCache>
                <c:formatCode>General</c:formatCode>
                <c:ptCount val="6"/>
                <c:pt idx="0">
                  <c:v>1.1700000000000002</c:v>
                </c:pt>
                <c:pt idx="1">
                  <c:v>1.1700000000000002</c:v>
                </c:pt>
                <c:pt idx="2">
                  <c:v>1.1700000000000002</c:v>
                </c:pt>
                <c:pt idx="3">
                  <c:v>1.1700000000000002</c:v>
                </c:pt>
                <c:pt idx="4">
                  <c:v>1.1700000000000002</c:v>
                </c:pt>
                <c:pt idx="5">
                  <c:v>1.1700000000000002</c:v>
                </c:pt>
              </c:numCache>
            </c:numRef>
          </c:val>
          <c:smooth val="0"/>
          <c:extLst>
            <c:ext xmlns:c16="http://schemas.microsoft.com/office/drawing/2014/chart" uri="{C3380CC4-5D6E-409C-BE32-E72D297353CC}">
              <c16:uniqueId val="{00000004-88F4-4958-9138-4F28B9067390}"/>
            </c:ext>
          </c:extLst>
        </c:ser>
        <c:dLbls>
          <c:showLegendKey val="0"/>
          <c:showVal val="0"/>
          <c:showCatName val="0"/>
          <c:showSerName val="0"/>
          <c:showPercent val="0"/>
          <c:showBubbleSize val="0"/>
        </c:dLbls>
        <c:marker val="1"/>
        <c:smooth val="0"/>
        <c:axId val="1644785295"/>
        <c:axId val="1649012479"/>
      </c:lineChart>
      <c:catAx>
        <c:axId val="1644785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649012479"/>
        <c:crosses val="autoZero"/>
        <c:auto val="1"/>
        <c:lblAlgn val="ctr"/>
        <c:lblOffset val="100"/>
        <c:noMultiLvlLbl val="0"/>
      </c:catAx>
      <c:valAx>
        <c:axId val="1649012479"/>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6447852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6.6939221943177529E-2"/>
          <c:y val="7.6381953410558076E-2"/>
          <c:w val="0.895973792217308"/>
          <c:h val="0.86022319529260849"/>
        </c:manualLayout>
      </c:layout>
      <c:barChart>
        <c:barDir val="col"/>
        <c:grouping val="stacked"/>
        <c:varyColors val="0"/>
        <c:ser>
          <c:idx val="0"/>
          <c:order val="0"/>
          <c:spPr>
            <a:solidFill>
              <a:schemeClr val="accent5">
                <a:shade val="58000"/>
              </a:schemeClr>
            </a:solidFill>
            <a:ln>
              <a:noFill/>
            </a:ln>
            <a:effectLst/>
            <a:sp3d/>
          </c:spPr>
          <c:invertIfNegative val="0"/>
          <c:dLbls>
            <c:dLbl>
              <c:idx val="0"/>
              <c:layout>
                <c:manualLayout>
                  <c:x val="1.0123123307286281E-2"/>
                  <c:y val="-2.2598674799894508E-4"/>
                </c:manualLayout>
              </c:layout>
              <c:tx>
                <c:rich>
                  <a:bodyPr/>
                  <a:lstStyle/>
                  <a:p>
                    <a:r>
                      <a:rPr lang="en-US"/>
                      <a:t>NPLs ratio in June 2021: </a:t>
                    </a:r>
                    <a:fld id="{3678069D-3D48-47B0-A20B-2147EFFF1514}" type="VALUE">
                      <a:rPr lang="en-US"/>
                      <a:pPr/>
                      <a:t>[VALUE]</a:t>
                    </a:fld>
                    <a:r>
                      <a:rPr lang="en-US"/>
                      <a:t>%</a:t>
                    </a:r>
                  </a:p>
                </c:rich>
              </c:tx>
              <c:showLegendKey val="0"/>
              <c:showVal val="1"/>
              <c:showCatName val="0"/>
              <c:showSerName val="0"/>
              <c:showPercent val="0"/>
              <c:showBubbleSize val="0"/>
              <c:extLst>
                <c:ext xmlns:c15="http://schemas.microsoft.com/office/drawing/2012/chart" uri="{CE6537A1-D6FC-4f65-9D91-7224C49458BB}">
                  <c15:layout>
                    <c:manualLayout>
                      <c:w val="0.2373871092590715"/>
                      <c:h val="0.21163454755809513"/>
                    </c:manualLayout>
                  </c15:layout>
                  <c15:dlblFieldTable/>
                  <c15:showDataLabelsRange val="1"/>
                </c:ext>
                <c:ext xmlns:c16="http://schemas.microsoft.com/office/drawing/2014/chart" uri="{C3380CC4-5D6E-409C-BE32-E72D297353CC}">
                  <c16:uniqueId val="{00000000-E971-4721-BB0D-F37BF3919DDA}"/>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prstDash val="solid"/>
                      <a:round/>
                    </a:ln>
                    <a:effectLst/>
                  </c:spPr>
                </c15:leaderLines>
              </c:ext>
            </c:extLst>
          </c:dLbls>
          <c:cat>
            <c:numRef>
              <c:f>Sheet1!$J$5</c:f>
              <c:numCache>
                <c:formatCode>General</c:formatCode>
                <c:ptCount val="1"/>
                <c:pt idx="0">
                  <c:v>1</c:v>
                </c:pt>
              </c:numCache>
            </c:numRef>
          </c:cat>
          <c:val>
            <c:numRef>
              <c:f>Sheet1!$J$6</c:f>
              <c:numCache>
                <c:formatCode>General</c:formatCode>
                <c:ptCount val="1"/>
                <c:pt idx="0">
                  <c:v>1.73</c:v>
                </c:pt>
              </c:numCache>
            </c:numRef>
          </c:val>
          <c:extLst>
            <c:ext xmlns:c16="http://schemas.microsoft.com/office/drawing/2014/chart" uri="{C3380CC4-5D6E-409C-BE32-E72D297353CC}">
              <c16:uniqueId val="{00000001-E971-4721-BB0D-F37BF3919DDA}"/>
            </c:ext>
          </c:extLst>
        </c:ser>
        <c:ser>
          <c:idx val="1"/>
          <c:order val="1"/>
          <c:spPr>
            <a:solidFill>
              <a:schemeClr val="accent5">
                <a:shade val="86000"/>
              </a:schemeClr>
            </a:solidFill>
            <a:ln>
              <a:noFill/>
            </a:ln>
            <a:effectLst/>
            <a:sp3d/>
          </c:spPr>
          <c:invertIfNegative val="0"/>
          <c:dLbls>
            <c:dLbl>
              <c:idx val="0"/>
              <c:layout>
                <c:manualLayout>
                  <c:x val="0.33195173189839228"/>
                  <c:y val="0.12760551968311934"/>
                </c:manualLayout>
              </c:layout>
              <c:tx>
                <c:rich>
                  <a:bodyPr/>
                  <a:lstStyle/>
                  <a:p>
                    <a:r>
                      <a:rPr lang="en-US"/>
                      <a:t>Risk: 2,3-3%</a:t>
                    </a:r>
                  </a:p>
                </c:rich>
              </c:tx>
              <c:showLegendKey val="0"/>
              <c:showVal val="1"/>
              <c:showCatName val="0"/>
              <c:showSerName val="0"/>
              <c:showPercent val="0"/>
              <c:showBubbleSize val="0"/>
              <c:extLst>
                <c:ext xmlns:c15="http://schemas.microsoft.com/office/drawing/2012/chart" uri="{CE6537A1-D6FC-4f65-9D91-7224C49458BB}">
                  <c15:layout>
                    <c:manualLayout>
                      <c:w val="0.23854073197020295"/>
                      <c:h val="0.14826890638670165"/>
                    </c:manualLayout>
                  </c15:layout>
                  <c15:showDataLabelsRange val="0"/>
                </c:ext>
                <c:ext xmlns:c16="http://schemas.microsoft.com/office/drawing/2014/chart" uri="{C3380CC4-5D6E-409C-BE32-E72D297353CC}">
                  <c16:uniqueId val="{00000002-E971-4721-BB0D-F37BF3919DDA}"/>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noFill/>
                      <a:prstDash val="solid"/>
                      <a:round/>
                    </a:ln>
                    <a:effectLst/>
                  </c:spPr>
                </c15:leaderLines>
              </c:ext>
            </c:extLst>
          </c:dLbls>
          <c:cat>
            <c:numRef>
              <c:f>Sheet1!$J$5</c:f>
              <c:numCache>
                <c:formatCode>General</c:formatCode>
                <c:ptCount val="1"/>
                <c:pt idx="0">
                  <c:v>1</c:v>
                </c:pt>
              </c:numCache>
            </c:numRef>
          </c:cat>
          <c:val>
            <c:numRef>
              <c:f>Sheet1!$J$7</c:f>
              <c:numCache>
                <c:formatCode>General</c:formatCode>
                <c:ptCount val="1"/>
                <c:pt idx="0">
                  <c:v>0.9700000000000002</c:v>
                </c:pt>
              </c:numCache>
            </c:numRef>
          </c:val>
          <c:extLst>
            <c:ext xmlns:c16="http://schemas.microsoft.com/office/drawing/2014/chart" uri="{C3380CC4-5D6E-409C-BE32-E72D297353CC}">
              <c16:uniqueId val="{00000003-E971-4721-BB0D-F37BF3919DDA}"/>
            </c:ext>
          </c:extLst>
        </c:ser>
        <c:ser>
          <c:idx val="2"/>
          <c:order val="2"/>
          <c:spPr>
            <a:solidFill>
              <a:schemeClr val="accent5">
                <a:tint val="86000"/>
              </a:schemeClr>
            </a:solidFill>
            <a:ln>
              <a:noFill/>
            </a:ln>
            <a:effectLst/>
            <a:sp3d/>
          </c:spPr>
          <c:invertIfNegative val="0"/>
          <c:dLbls>
            <c:dLbl>
              <c:idx val="0"/>
              <c:layout>
                <c:manualLayout>
                  <c:x val="-0.33563156894900692"/>
                  <c:y val="0.26518511294302033"/>
                </c:manualLayout>
              </c:layout>
              <c:tx>
                <c:rich>
                  <a:bodyPr/>
                  <a:lstStyle/>
                  <a:p>
                    <a:r>
                      <a:rPr lang="en-US"/>
                      <a:t>Latent: 4-5%</a:t>
                    </a:r>
                  </a:p>
                </c:rich>
              </c:tx>
              <c:showLegendKey val="0"/>
              <c:showVal val="1"/>
              <c:showCatName val="0"/>
              <c:showSerName val="0"/>
              <c:showPercent val="0"/>
              <c:showBubbleSize val="0"/>
              <c:extLst>
                <c:ext xmlns:c15="http://schemas.microsoft.com/office/drawing/2012/chart" uri="{CE6537A1-D6FC-4f65-9D91-7224C49458BB}">
                  <c15:layout>
                    <c:manualLayout>
                      <c:w val="0.22585708913416841"/>
                      <c:h val="0.25568787278382898"/>
                    </c:manualLayout>
                  </c15:layout>
                  <c15:showDataLabelsRange val="0"/>
                </c:ext>
                <c:ext xmlns:c16="http://schemas.microsoft.com/office/drawing/2014/chart" uri="{C3380CC4-5D6E-409C-BE32-E72D297353CC}">
                  <c16:uniqueId val="{00000004-E971-4721-BB0D-F37BF3919DDA}"/>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prstDash val="solid"/>
                      <a:round/>
                    </a:ln>
                    <a:effectLst/>
                  </c:spPr>
                </c15:leaderLines>
              </c:ext>
            </c:extLst>
          </c:dLbls>
          <c:cat>
            <c:numRef>
              <c:f>Sheet1!$J$5</c:f>
              <c:numCache>
                <c:formatCode>General</c:formatCode>
                <c:ptCount val="1"/>
                <c:pt idx="0">
                  <c:v>1</c:v>
                </c:pt>
              </c:numCache>
            </c:numRef>
          </c:cat>
          <c:val>
            <c:numRef>
              <c:f>Sheet1!$J$8</c:f>
              <c:numCache>
                <c:formatCode>General</c:formatCode>
                <c:ptCount val="1"/>
                <c:pt idx="0">
                  <c:v>2.2999999999999998</c:v>
                </c:pt>
              </c:numCache>
            </c:numRef>
          </c:val>
          <c:extLst>
            <c:ext xmlns:c16="http://schemas.microsoft.com/office/drawing/2014/chart" uri="{C3380CC4-5D6E-409C-BE32-E72D297353CC}">
              <c16:uniqueId val="{00000005-E971-4721-BB0D-F37BF3919DDA}"/>
            </c:ext>
          </c:extLst>
        </c:ser>
        <c:ser>
          <c:idx val="3"/>
          <c:order val="3"/>
          <c:spPr>
            <a:solidFill>
              <a:schemeClr val="accent5">
                <a:tint val="58000"/>
              </a:schemeClr>
            </a:solidFill>
            <a:ln>
              <a:noFill/>
            </a:ln>
            <a:effectLst/>
            <a:sp3d/>
          </c:spPr>
          <c:invertIfNegative val="0"/>
          <c:dLbls>
            <c:dLbl>
              <c:idx val="0"/>
              <c:layout>
                <c:manualLayout>
                  <c:x val="-1.5150456310694122E-3"/>
                  <c:y val="-2.7311372106284836E-2"/>
                </c:manualLayout>
              </c:layout>
              <c:tx>
                <c:rich>
                  <a:bodyPr/>
                  <a:lstStyle/>
                  <a:p>
                    <a:r>
                      <a:rPr lang="en-US"/>
                      <a:t>Include debt transfer:  7-8%</a:t>
                    </a:r>
                  </a:p>
                </c:rich>
              </c:tx>
              <c:showLegendKey val="0"/>
              <c:showVal val="1"/>
              <c:showCatName val="0"/>
              <c:showSerName val="0"/>
              <c:showPercent val="0"/>
              <c:showBubbleSize val="0"/>
              <c:extLst>
                <c:ext xmlns:c15="http://schemas.microsoft.com/office/drawing/2012/chart" uri="{CE6537A1-D6FC-4f65-9D91-7224C49458BB}">
                  <c15:layout>
                    <c:manualLayout>
                      <c:w val="0.4718415652588881"/>
                      <c:h val="0.21287486791423799"/>
                    </c:manualLayout>
                  </c15:layout>
                  <c15:showDataLabelsRange val="0"/>
                </c:ext>
                <c:ext xmlns:c16="http://schemas.microsoft.com/office/drawing/2014/chart" uri="{C3380CC4-5D6E-409C-BE32-E72D297353CC}">
                  <c16:uniqueId val="{00000006-E971-4721-BB0D-F37BF3919DDA}"/>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noFill/>
                      <a:prstDash val="solid"/>
                      <a:round/>
                    </a:ln>
                    <a:effectLst/>
                  </c:spPr>
                </c15:leaderLines>
              </c:ext>
            </c:extLst>
          </c:dLbls>
          <c:cat>
            <c:numRef>
              <c:f>Sheet1!$J$5</c:f>
              <c:numCache>
                <c:formatCode>General</c:formatCode>
                <c:ptCount val="1"/>
                <c:pt idx="0">
                  <c:v>1</c:v>
                </c:pt>
              </c:numCache>
            </c:numRef>
          </c:cat>
          <c:val>
            <c:numRef>
              <c:f>Sheet1!$J$9</c:f>
              <c:numCache>
                <c:formatCode>General</c:formatCode>
                <c:ptCount val="1"/>
                <c:pt idx="0">
                  <c:v>3</c:v>
                </c:pt>
              </c:numCache>
            </c:numRef>
          </c:val>
          <c:extLst>
            <c:ext xmlns:c16="http://schemas.microsoft.com/office/drawing/2014/chart" uri="{C3380CC4-5D6E-409C-BE32-E72D297353CC}">
              <c16:uniqueId val="{00000007-E971-4721-BB0D-F37BF3919DDA}"/>
            </c:ext>
          </c:extLst>
        </c:ser>
        <c:dLbls>
          <c:showLegendKey val="0"/>
          <c:showVal val="0"/>
          <c:showCatName val="0"/>
          <c:showSerName val="0"/>
          <c:showPercent val="0"/>
          <c:showBubbleSize val="0"/>
        </c:dLbls>
        <c:gapWidth val="150"/>
        <c:overlap val="100"/>
        <c:axId val="294105600"/>
        <c:axId val="295128448"/>
      </c:barChart>
      <c:catAx>
        <c:axId val="294105600"/>
        <c:scaling>
          <c:orientation val="minMax"/>
        </c:scaling>
        <c:delete val="1"/>
        <c:axPos val="b"/>
        <c:numFmt formatCode="General" sourceLinked="1"/>
        <c:majorTickMark val="none"/>
        <c:minorTickMark val="none"/>
        <c:tickLblPos val="nextTo"/>
        <c:crossAx val="295128448"/>
        <c:crosses val="autoZero"/>
        <c:auto val="1"/>
        <c:lblAlgn val="ctr"/>
        <c:lblOffset val="100"/>
        <c:noMultiLvlLbl val="0"/>
      </c:catAx>
      <c:valAx>
        <c:axId val="295128448"/>
        <c:scaling>
          <c:orientation val="minMax"/>
          <c:max val="8"/>
        </c:scaling>
        <c:delete val="0"/>
        <c:axPos val="l"/>
        <c:numFmt formatCode="#,##0.0"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9410560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prstDash val="solid"/>
      <a:round/>
    </a:ln>
    <a:effectLst/>
  </c:spPr>
  <c:txPr>
    <a:bodyPr/>
    <a:lstStyle/>
    <a:p>
      <a:pPr>
        <a:defRPr sz="1800" b="1"/>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279016521907666E-2"/>
          <c:y val="6.7413651215675954E-3"/>
          <c:w val="0.90972922134733158"/>
          <c:h val="0.85597830404823616"/>
        </c:manualLayout>
      </c:layout>
      <c:barChart>
        <c:barDir val="bar"/>
        <c:grouping val="clustered"/>
        <c:varyColors val="0"/>
        <c:ser>
          <c:idx val="0"/>
          <c:order val="0"/>
          <c:spPr>
            <a:solidFill>
              <a:srgbClr val="0070C0"/>
            </a:solidFill>
            <a:ln>
              <a:noFill/>
            </a:ln>
            <a:effectLst/>
          </c:spPr>
          <c:invertIfNegative val="0"/>
          <c:dLbls>
            <c:dLbl>
              <c:idx val="8"/>
              <c:layout>
                <c:manualLayout>
                  <c:x val="-4.4444444444444446E-2"/>
                  <c:y val="-1.38888888888889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3F-437D-9194-E388565B9375}"/>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'Chỉ số sử dụng LĐ tại địa phươn'!$E$81:$E$89</c:f>
              <c:strCache>
                <c:ptCount val="9"/>
                <c:pt idx="0">
                  <c:v>Vietnam</c:v>
                </c:pt>
                <c:pt idx="1">
                  <c:v>HCM city</c:v>
                </c:pt>
                <c:pt idx="2">
                  <c:v>BRVT</c:v>
                </c:pt>
                <c:pt idx="3">
                  <c:v>Can Tho</c:v>
                </c:pt>
                <c:pt idx="4">
                  <c:v>Binh Duong</c:v>
                </c:pt>
                <c:pt idx="5">
                  <c:v>Long An</c:v>
                </c:pt>
                <c:pt idx="6">
                  <c:v>Da Nang</c:v>
                </c:pt>
                <c:pt idx="7">
                  <c:v>Hanoi</c:v>
                </c:pt>
                <c:pt idx="8">
                  <c:v>Hai Phong</c:v>
                </c:pt>
              </c:strCache>
            </c:strRef>
          </c:cat>
          <c:val>
            <c:numRef>
              <c:f>('Chỉ số sử dụng LĐ tại địa phươn'!$F$16,'Chỉ số sử dụng LĐ tại địa phươn'!$F$20,'Chỉ số sử dụng LĐ tại địa phươn'!$F$23,'Chỉ số sử dụng LĐ tại địa phươn'!$F$24,'Chỉ số sử dụng LĐ tại địa phươn'!$F$29,'Chỉ số sử dụng LĐ tại địa phươn'!$F$31,'Chỉ số sử dụng LĐ tại địa phươn'!$F$40,'Chỉ số sử dụng LĐ tại địa phươn'!$F$50,'Chỉ số sử dụng LĐ tại địa phươn'!$F$76)</c:f>
              <c:numCache>
                <c:formatCode>0.0</c:formatCode>
                <c:ptCount val="9"/>
                <c:pt idx="0" formatCode="General">
                  <c:v>-13.909999999999997</c:v>
                </c:pt>
                <c:pt idx="1">
                  <c:v>-63.3</c:v>
                </c:pt>
                <c:pt idx="2">
                  <c:v>-41.09</c:v>
                </c:pt>
                <c:pt idx="3">
                  <c:v>-39.159999999999997</c:v>
                </c:pt>
                <c:pt idx="4">
                  <c:v>-24.840000000000003</c:v>
                </c:pt>
                <c:pt idx="5">
                  <c:v>-11.090000000000003</c:v>
                </c:pt>
                <c:pt idx="6">
                  <c:v>-3.8700000000000045</c:v>
                </c:pt>
                <c:pt idx="7" formatCode="General">
                  <c:v>-1.1400000000000006</c:v>
                </c:pt>
                <c:pt idx="8" formatCode="General">
                  <c:v>8.6599999999999966</c:v>
                </c:pt>
              </c:numCache>
            </c:numRef>
          </c:val>
          <c:extLst>
            <c:ext xmlns:c16="http://schemas.microsoft.com/office/drawing/2014/chart" uri="{C3380CC4-5D6E-409C-BE32-E72D297353CC}">
              <c16:uniqueId val="{00000001-D13F-437D-9194-E388565B9375}"/>
            </c:ext>
          </c:extLst>
        </c:ser>
        <c:dLbls>
          <c:showLegendKey val="0"/>
          <c:showVal val="0"/>
          <c:showCatName val="0"/>
          <c:showSerName val="0"/>
          <c:showPercent val="0"/>
          <c:showBubbleSize val="0"/>
        </c:dLbls>
        <c:gapWidth val="138"/>
        <c:axId val="1650204848"/>
        <c:axId val="1500802048"/>
      </c:barChart>
      <c:catAx>
        <c:axId val="1650204848"/>
        <c:scaling>
          <c:orientation val="minMax"/>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00802048"/>
        <c:crosses val="autoZero"/>
        <c:auto val="1"/>
        <c:lblAlgn val="ctr"/>
        <c:lblOffset val="100"/>
        <c:noMultiLvlLbl val="0"/>
      </c:catAx>
      <c:valAx>
        <c:axId val="1500802048"/>
        <c:scaling>
          <c:orientation val="minMax"/>
          <c:max val="10"/>
          <c:min val="-65"/>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a:t>
                </a:r>
              </a:p>
            </c:rich>
          </c:tx>
          <c:layout>
            <c:manualLayout>
              <c:xMode val="edge"/>
              <c:yMode val="edge"/>
              <c:x val="0.79624244773547104"/>
              <c:y val="0.8935990144089130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50204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600"/>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Labor shortage ratio in southern</a:t>
            </a:r>
            <a:r>
              <a:rPr lang="en-US" baseline="0" dirty="0"/>
              <a:t> provinces</a:t>
            </a:r>
            <a:endParaRPr lang="en-US" dirty="0"/>
          </a:p>
        </c:rich>
      </c:tx>
      <c:overlay val="0"/>
    </c:title>
    <c:autoTitleDeleted val="0"/>
    <c:plotArea>
      <c:layout/>
      <c:barChart>
        <c:barDir val="bar"/>
        <c:grouping val="clustered"/>
        <c:varyColors val="0"/>
        <c:ser>
          <c:idx val="0"/>
          <c:order val="0"/>
          <c:spPr>
            <a:solidFill>
              <a:srgbClr val="0070C0"/>
            </a:solidFill>
            <a:ln w="25400">
              <a:no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'Lao dong'!$D$52:$D$55</c:f>
              <c:strCache>
                <c:ptCount val="4"/>
                <c:pt idx="0">
                  <c:v>Southest Region</c:v>
                </c:pt>
                <c:pt idx="1">
                  <c:v>HCM city</c:v>
                </c:pt>
                <c:pt idx="2">
                  <c:v>Binh Duong</c:v>
                </c:pt>
                <c:pt idx="3">
                  <c:v>Binh Phuoc</c:v>
                </c:pt>
              </c:strCache>
            </c:strRef>
          </c:cat>
          <c:val>
            <c:numRef>
              <c:f>'Lao dong'!$E$52:$E$55</c:f>
              <c:numCache>
                <c:formatCode>General</c:formatCode>
                <c:ptCount val="4"/>
                <c:pt idx="0">
                  <c:v>30.6</c:v>
                </c:pt>
                <c:pt idx="1">
                  <c:v>36.9</c:v>
                </c:pt>
                <c:pt idx="2">
                  <c:v>34.4</c:v>
                </c:pt>
                <c:pt idx="3">
                  <c:v>31.8</c:v>
                </c:pt>
              </c:numCache>
            </c:numRef>
          </c:val>
          <c:extLst>
            <c:ext xmlns:c16="http://schemas.microsoft.com/office/drawing/2014/chart" uri="{C3380CC4-5D6E-409C-BE32-E72D297353CC}">
              <c16:uniqueId val="{00000000-F601-47E9-B454-BA0B67191C74}"/>
            </c:ext>
          </c:extLst>
        </c:ser>
        <c:dLbls>
          <c:showLegendKey val="0"/>
          <c:showVal val="0"/>
          <c:showCatName val="0"/>
          <c:showSerName val="0"/>
          <c:showPercent val="0"/>
          <c:showBubbleSize val="0"/>
        </c:dLbls>
        <c:gapWidth val="256"/>
        <c:axId val="1559215632"/>
        <c:axId val="1"/>
      </c:barChart>
      <c:catAx>
        <c:axId val="1559215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a:pPr>
            <a:endParaRPr lang="en-US"/>
          </a:p>
        </c:txPr>
        <c:crossAx val="1"/>
        <c:crosses val="autoZero"/>
        <c:auto val="1"/>
        <c:lblAlgn val="ctr"/>
        <c:lblOffset val="100"/>
        <c:noMultiLvlLbl val="0"/>
      </c:catAx>
      <c:valAx>
        <c:axId val="1"/>
        <c:scaling>
          <c:orientation val="minMax"/>
        </c:scaling>
        <c:delete val="0"/>
        <c:axPos val="b"/>
        <c:numFmt formatCode="General" sourceLinked="1"/>
        <c:majorTickMark val="none"/>
        <c:minorTickMark val="none"/>
        <c:tickLblPos val="nextTo"/>
        <c:spPr>
          <a:ln w="6350">
            <a:noFill/>
          </a:ln>
        </c:spPr>
        <c:txPr>
          <a:bodyPr rot="0" vert="horz"/>
          <a:lstStyle/>
          <a:p>
            <a:pPr>
              <a:defRPr/>
            </a:pPr>
            <a:endParaRPr lang="en-US"/>
          </a:p>
        </c:txPr>
        <c:crossAx val="1559215632"/>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800" b="0" i="0" u="none" strike="noStrike" baseline="0">
          <a:solidFill>
            <a:schemeClr val="tx1"/>
          </a:solidFill>
          <a:latin typeface="Calibri"/>
          <a:ea typeface="Calibri"/>
          <a:cs typeface="Calibri"/>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Labor shortage</a:t>
            </a:r>
            <a:r>
              <a:rPr lang="en-US" baseline="0" dirty="0"/>
              <a:t> ratio in some main industries</a:t>
            </a:r>
            <a:endParaRPr lang="en-US" dirty="0"/>
          </a:p>
        </c:rich>
      </c:tx>
      <c:overlay val="0"/>
    </c:title>
    <c:autoTitleDeleted val="0"/>
    <c:plotArea>
      <c:layout/>
      <c:barChart>
        <c:barDir val="bar"/>
        <c:grouping val="clustered"/>
        <c:varyColors val="0"/>
        <c:ser>
          <c:idx val="0"/>
          <c:order val="0"/>
          <c:spPr>
            <a:solidFill>
              <a:srgbClr val="0070C0"/>
            </a:solidFill>
            <a:ln w="25400">
              <a:noFill/>
            </a:ln>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'Lao dong'!$D$58:$D$62</c:f>
              <c:strCache>
                <c:ptCount val="5"/>
                <c:pt idx="0">
                  <c:v>Electronic</c:v>
                </c:pt>
                <c:pt idx="1">
                  <c:v>Leather</c:v>
                </c:pt>
                <c:pt idx="2">
                  <c:v>Apparel </c:v>
                </c:pt>
                <c:pt idx="3">
                  <c:v>Electrical equipment </c:v>
                </c:pt>
                <c:pt idx="4">
                  <c:v>Textile</c:v>
                </c:pt>
              </c:strCache>
            </c:strRef>
          </c:cat>
          <c:val>
            <c:numRef>
              <c:f>'Lao dong'!$E$58:$E$62</c:f>
              <c:numCache>
                <c:formatCode>General</c:formatCode>
                <c:ptCount val="5"/>
                <c:pt idx="0">
                  <c:v>55.6</c:v>
                </c:pt>
                <c:pt idx="1">
                  <c:v>51.7</c:v>
                </c:pt>
                <c:pt idx="2">
                  <c:v>49.2</c:v>
                </c:pt>
                <c:pt idx="3">
                  <c:v>44.5</c:v>
                </c:pt>
                <c:pt idx="4">
                  <c:v>39.5</c:v>
                </c:pt>
              </c:numCache>
            </c:numRef>
          </c:val>
          <c:extLst>
            <c:ext xmlns:c16="http://schemas.microsoft.com/office/drawing/2014/chart" uri="{C3380CC4-5D6E-409C-BE32-E72D297353CC}">
              <c16:uniqueId val="{00000000-1790-4A52-8C77-6089223E0E96}"/>
            </c:ext>
          </c:extLst>
        </c:ser>
        <c:dLbls>
          <c:showLegendKey val="0"/>
          <c:showVal val="0"/>
          <c:showCatName val="0"/>
          <c:showSerName val="0"/>
          <c:showPercent val="0"/>
          <c:showBubbleSize val="0"/>
        </c:dLbls>
        <c:gapWidth val="182"/>
        <c:axId val="1559241840"/>
        <c:axId val="1"/>
      </c:barChart>
      <c:catAx>
        <c:axId val="1559241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a:pPr>
            <a:endParaRPr lang="en-US"/>
          </a:p>
        </c:txPr>
        <c:crossAx val="1"/>
        <c:crosses val="autoZero"/>
        <c:auto val="1"/>
        <c:lblAlgn val="ctr"/>
        <c:lblOffset val="100"/>
        <c:noMultiLvlLbl val="0"/>
      </c:catAx>
      <c:valAx>
        <c:axId val="1"/>
        <c:scaling>
          <c:orientation val="minMax"/>
        </c:scaling>
        <c:delete val="0"/>
        <c:axPos val="b"/>
        <c:numFmt formatCode="General" sourceLinked="1"/>
        <c:majorTickMark val="none"/>
        <c:minorTickMark val="none"/>
        <c:tickLblPos val="nextTo"/>
        <c:spPr>
          <a:ln w="6350">
            <a:noFill/>
          </a:ln>
        </c:spPr>
        <c:txPr>
          <a:bodyPr rot="0" vert="horz"/>
          <a:lstStyle/>
          <a:p>
            <a:pPr>
              <a:defRPr/>
            </a:pPr>
            <a:endParaRPr lang="en-US"/>
          </a:p>
        </c:txPr>
        <c:crossAx val="1559241840"/>
        <c:crosses val="autoZero"/>
        <c:crossBetween val="between"/>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800" b="0" i="0" u="none" strike="noStrike" baseline="0">
          <a:solidFill>
            <a:schemeClr val="tx1"/>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39370078740152E-2"/>
          <c:y val="0.11157407407407409"/>
          <c:w val="0.88890507436570432"/>
          <c:h val="0.73580381498149972"/>
        </c:manualLayout>
      </c:layout>
      <c:barChart>
        <c:barDir val="col"/>
        <c:grouping val="clustered"/>
        <c:varyColors val="0"/>
        <c:ser>
          <c:idx val="3"/>
          <c:order val="3"/>
          <c:tx>
            <c:strRef>
              <c:f>'GDP và tiềm năng'!$H$2</c:f>
              <c:strCache>
                <c:ptCount val="1"/>
                <c:pt idx="0">
                  <c:v>Gap</c:v>
                </c:pt>
              </c:strCache>
            </c:strRef>
          </c:tx>
          <c:spPr>
            <a:solidFill>
              <a:schemeClr val="accent4"/>
            </a:solidFill>
            <a:ln>
              <a:noFill/>
            </a:ln>
            <a:effectLst/>
          </c:spPr>
          <c:invertIfNegative val="0"/>
          <c:cat>
            <c:multiLvlStrRef>
              <c:f>'GDP và tiềm năng'!$C$28:$D$50</c:f>
              <c:multiLvlStrCache>
                <c:ptCount val="23"/>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lvl>
                <c:lvl>
                  <c:pt idx="0">
                    <c:v>2016</c:v>
                  </c:pt>
                  <c:pt idx="4">
                    <c:v>2017</c:v>
                  </c:pt>
                  <c:pt idx="8">
                    <c:v>2018</c:v>
                  </c:pt>
                  <c:pt idx="12">
                    <c:v>2019</c:v>
                  </c:pt>
                  <c:pt idx="16">
                    <c:v>2020</c:v>
                  </c:pt>
                  <c:pt idx="20">
                    <c:v>2021</c:v>
                  </c:pt>
                </c:lvl>
              </c:multiLvlStrCache>
            </c:multiLvlStrRef>
          </c:cat>
          <c:val>
            <c:numRef>
              <c:f>'GDP và tiềm năng'!$H$28:$H$50</c:f>
              <c:numCache>
                <c:formatCode>0.00</c:formatCode>
                <c:ptCount val="23"/>
                <c:pt idx="0">
                  <c:v>-0.81228858050021024</c:v>
                </c:pt>
                <c:pt idx="1">
                  <c:v>-0.77148050606651974</c:v>
                </c:pt>
                <c:pt idx="2">
                  <c:v>0.21767938216828053</c:v>
                </c:pt>
                <c:pt idx="3">
                  <c:v>0.28814348664629019</c:v>
                </c:pt>
                <c:pt idx="4">
                  <c:v>-1.40996983994249</c:v>
                </c:pt>
                <c:pt idx="5">
                  <c:v>-0.18330433465721008</c:v>
                </c:pt>
                <c:pt idx="6">
                  <c:v>0.82997549650466063</c:v>
                </c:pt>
                <c:pt idx="7">
                  <c:v>0.78610871252599956</c:v>
                </c:pt>
                <c:pt idx="8">
                  <c:v>0.70209663781752951</c:v>
                </c:pt>
                <c:pt idx="9">
                  <c:v>9.7692786253000818E-3</c:v>
                </c:pt>
                <c:pt idx="10">
                  <c:v>-0.28393716944896052</c:v>
                </c:pt>
                <c:pt idx="11">
                  <c:v>0.31763438346696038</c:v>
                </c:pt>
                <c:pt idx="12">
                  <c:v>-0.23771751216373982</c:v>
                </c:pt>
                <c:pt idx="13">
                  <c:v>-0.40366282755440963</c:v>
                </c:pt>
                <c:pt idx="14">
                  <c:v>0.30394403926287072</c:v>
                </c:pt>
                <c:pt idx="15">
                  <c:v>-0.27211802033365018</c:v>
                </c:pt>
                <c:pt idx="16">
                  <c:v>-3.543300179</c:v>
                </c:pt>
                <c:pt idx="17">
                  <c:v>-6.8439223189999998</c:v>
                </c:pt>
                <c:pt idx="18">
                  <c:v>-4.6811846989999992</c:v>
                </c:pt>
                <c:pt idx="19">
                  <c:v>-2.8746329479999995</c:v>
                </c:pt>
                <c:pt idx="20">
                  <c:v>-2.75</c:v>
                </c:pt>
                <c:pt idx="21">
                  <c:v>-0.80999999999999961</c:v>
                </c:pt>
                <c:pt idx="22">
                  <c:v>-13.6113</c:v>
                </c:pt>
              </c:numCache>
            </c:numRef>
          </c:val>
          <c:extLst>
            <c:ext xmlns:c16="http://schemas.microsoft.com/office/drawing/2014/chart" uri="{C3380CC4-5D6E-409C-BE32-E72D297353CC}">
              <c16:uniqueId val="{00000000-6252-4204-8D74-A0A601874237}"/>
            </c:ext>
          </c:extLst>
        </c:ser>
        <c:dLbls>
          <c:showLegendKey val="0"/>
          <c:showVal val="0"/>
          <c:showCatName val="0"/>
          <c:showSerName val="0"/>
          <c:showPercent val="0"/>
          <c:showBubbleSize val="0"/>
        </c:dLbls>
        <c:gapWidth val="150"/>
        <c:axId val="364873216"/>
        <c:axId val="269835584"/>
      </c:barChart>
      <c:lineChart>
        <c:grouping val="standard"/>
        <c:varyColors val="0"/>
        <c:ser>
          <c:idx val="0"/>
          <c:order val="0"/>
          <c:tx>
            <c:strRef>
              <c:f>'GDP và tiềm năng'!$E$2</c:f>
              <c:strCache>
                <c:ptCount val="1"/>
                <c:pt idx="0">
                  <c:v>Real_gr_gdp</c:v>
                </c:pt>
              </c:strCache>
            </c:strRef>
          </c:tx>
          <c:spPr>
            <a:ln w="22225" cap="rnd">
              <a:solidFill>
                <a:srgbClr val="002060"/>
              </a:solidFill>
              <a:round/>
            </a:ln>
            <a:effectLst/>
          </c:spPr>
          <c:marker>
            <c:symbol val="none"/>
          </c:marker>
          <c:cat>
            <c:multiLvlStrRef>
              <c:f>'GDP và tiềm năng'!$C$28:$D$50</c:f>
              <c:multiLvlStrCache>
                <c:ptCount val="23"/>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lvl>
                <c:lvl>
                  <c:pt idx="0">
                    <c:v>2016</c:v>
                  </c:pt>
                  <c:pt idx="4">
                    <c:v>2017</c:v>
                  </c:pt>
                  <c:pt idx="8">
                    <c:v>2018</c:v>
                  </c:pt>
                  <c:pt idx="12">
                    <c:v>2019</c:v>
                  </c:pt>
                  <c:pt idx="16">
                    <c:v>2020</c:v>
                  </c:pt>
                  <c:pt idx="20">
                    <c:v>2021</c:v>
                  </c:pt>
                </c:lvl>
              </c:multiLvlStrCache>
            </c:multiLvlStrRef>
          </c:cat>
          <c:val>
            <c:numRef>
              <c:f>'GDP và tiềm năng'!$E$28:$E$50</c:f>
              <c:numCache>
                <c:formatCode>0.00</c:formatCode>
                <c:ptCount val="23"/>
                <c:pt idx="0">
                  <c:v>5.46</c:v>
                </c:pt>
                <c:pt idx="1">
                  <c:v>5.563917</c:v>
                </c:pt>
                <c:pt idx="2">
                  <c:v>6.6180570000000003</c:v>
                </c:pt>
                <c:pt idx="3">
                  <c:v>6.7549570000000001</c:v>
                </c:pt>
                <c:pt idx="4">
                  <c:v>5.1244560000000003</c:v>
                </c:pt>
                <c:pt idx="5">
                  <c:v>6.4198110000000002</c:v>
                </c:pt>
                <c:pt idx="6">
                  <c:v>7.5018770000000004</c:v>
                </c:pt>
                <c:pt idx="7">
                  <c:v>7.525798</c:v>
                </c:pt>
                <c:pt idx="8">
                  <c:v>7.5079989999999999</c:v>
                </c:pt>
                <c:pt idx="9">
                  <c:v>6.8802250000000003</c:v>
                </c:pt>
                <c:pt idx="10">
                  <c:v>6.6497659999999996</c:v>
                </c:pt>
                <c:pt idx="11">
                  <c:v>7.3136390000000002</c:v>
                </c:pt>
                <c:pt idx="12">
                  <c:v>6.8198249999999998</c:v>
                </c:pt>
                <c:pt idx="13">
                  <c:v>6.7150350000000003</c:v>
                </c:pt>
                <c:pt idx="14">
                  <c:v>7.4836470000000004</c:v>
                </c:pt>
                <c:pt idx="15">
                  <c:v>6.9684200000000001</c:v>
                </c:pt>
                <c:pt idx="16">
                  <c:v>3.6821098210000001</c:v>
                </c:pt>
                <c:pt idx="17">
                  <c:v>0.40607768100000002</c:v>
                </c:pt>
                <c:pt idx="18">
                  <c:v>2.6188153010000002</c:v>
                </c:pt>
                <c:pt idx="19">
                  <c:v>4.4753670520000002</c:v>
                </c:pt>
                <c:pt idx="20" formatCode="General">
                  <c:v>4.6500000000000004</c:v>
                </c:pt>
                <c:pt idx="21" formatCode="General">
                  <c:v>6.61</c:v>
                </c:pt>
                <c:pt idx="22" formatCode="General">
                  <c:v>-6.17</c:v>
                </c:pt>
              </c:numCache>
            </c:numRef>
          </c:val>
          <c:smooth val="1"/>
          <c:extLst>
            <c:ext xmlns:c16="http://schemas.microsoft.com/office/drawing/2014/chart" uri="{C3380CC4-5D6E-409C-BE32-E72D297353CC}">
              <c16:uniqueId val="{00000001-6252-4204-8D74-A0A601874237}"/>
            </c:ext>
          </c:extLst>
        </c:ser>
        <c:ser>
          <c:idx val="1"/>
          <c:order val="1"/>
          <c:tx>
            <c:strRef>
              <c:f>'GDP và tiềm năng'!$F$2</c:f>
              <c:strCache>
                <c:ptCount val="1"/>
                <c:pt idx="0">
                  <c:v>Potential_gr_gdp</c:v>
                </c:pt>
              </c:strCache>
            </c:strRef>
          </c:tx>
          <c:spPr>
            <a:ln w="22225" cap="rnd">
              <a:solidFill>
                <a:schemeClr val="accent2"/>
              </a:solidFill>
              <a:round/>
            </a:ln>
            <a:effectLst/>
          </c:spPr>
          <c:marker>
            <c:symbol val="none"/>
          </c:marker>
          <c:cat>
            <c:multiLvlStrRef>
              <c:f>'GDP và tiềm năng'!$C$28:$D$50</c:f>
              <c:multiLvlStrCache>
                <c:ptCount val="23"/>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lvl>
                <c:lvl>
                  <c:pt idx="0">
                    <c:v>2016</c:v>
                  </c:pt>
                  <c:pt idx="4">
                    <c:v>2017</c:v>
                  </c:pt>
                  <c:pt idx="8">
                    <c:v>2018</c:v>
                  </c:pt>
                  <c:pt idx="12">
                    <c:v>2019</c:v>
                  </c:pt>
                  <c:pt idx="16">
                    <c:v>2020</c:v>
                  </c:pt>
                  <c:pt idx="20">
                    <c:v>2021</c:v>
                  </c:pt>
                </c:lvl>
              </c:multiLvlStrCache>
            </c:multiLvlStrRef>
          </c:cat>
          <c:val>
            <c:numRef>
              <c:f>'GDP và tiềm năng'!$F$28:$F$50</c:f>
              <c:numCache>
                <c:formatCode>0.00</c:formatCode>
                <c:ptCount val="23"/>
                <c:pt idx="0">
                  <c:v>6.2722885805002102</c:v>
                </c:pt>
                <c:pt idx="1">
                  <c:v>6.3353975060665197</c:v>
                </c:pt>
                <c:pt idx="2">
                  <c:v>6.4003776178317198</c:v>
                </c:pt>
                <c:pt idx="3">
                  <c:v>6.4668135133537099</c:v>
                </c:pt>
                <c:pt idx="4">
                  <c:v>6.5344258399424904</c:v>
                </c:pt>
                <c:pt idx="5">
                  <c:v>6.6031153346572102</c:v>
                </c:pt>
                <c:pt idx="6">
                  <c:v>6.6719015034953397</c:v>
                </c:pt>
                <c:pt idx="7">
                  <c:v>6.7396892874740004</c:v>
                </c:pt>
                <c:pt idx="8">
                  <c:v>6.8059023621824704</c:v>
                </c:pt>
                <c:pt idx="9">
                  <c:v>6.8704557213747002</c:v>
                </c:pt>
                <c:pt idx="10">
                  <c:v>6.9337031694489601</c:v>
                </c:pt>
                <c:pt idx="11">
                  <c:v>6.9960046165330398</c:v>
                </c:pt>
                <c:pt idx="12">
                  <c:v>7.0575425121637396</c:v>
                </c:pt>
                <c:pt idx="13">
                  <c:v>7.1186978275544099</c:v>
                </c:pt>
                <c:pt idx="14">
                  <c:v>7.1797029607371297</c:v>
                </c:pt>
                <c:pt idx="15">
                  <c:v>7.2405380203336502</c:v>
                </c:pt>
                <c:pt idx="16">
                  <c:v>7.2254100000000001</c:v>
                </c:pt>
                <c:pt idx="17">
                  <c:v>7.25</c:v>
                </c:pt>
                <c:pt idx="18">
                  <c:v>7.3</c:v>
                </c:pt>
                <c:pt idx="19">
                  <c:v>7.35</c:v>
                </c:pt>
                <c:pt idx="20">
                  <c:v>7.4</c:v>
                </c:pt>
                <c:pt idx="21">
                  <c:v>7.42</c:v>
                </c:pt>
                <c:pt idx="22">
                  <c:v>7.4413</c:v>
                </c:pt>
              </c:numCache>
            </c:numRef>
          </c:val>
          <c:smooth val="1"/>
          <c:extLst>
            <c:ext xmlns:c16="http://schemas.microsoft.com/office/drawing/2014/chart" uri="{C3380CC4-5D6E-409C-BE32-E72D297353CC}">
              <c16:uniqueId val="{00000002-6252-4204-8D74-A0A601874237}"/>
            </c:ext>
          </c:extLst>
        </c:ser>
        <c:ser>
          <c:idx val="2"/>
          <c:order val="2"/>
          <c:tx>
            <c:strRef>
              <c:f>'GDP và tiềm năng'!$G$2</c:f>
              <c:strCache>
                <c:ptCount val="1"/>
                <c:pt idx="0">
                  <c:v>Potential_after COVID</c:v>
                </c:pt>
              </c:strCache>
            </c:strRef>
          </c:tx>
          <c:spPr>
            <a:ln w="22225" cap="rnd">
              <a:solidFill>
                <a:srgbClr val="FF0000"/>
              </a:solidFill>
              <a:prstDash val="sysDash"/>
              <a:round/>
            </a:ln>
            <a:effectLst/>
          </c:spPr>
          <c:marker>
            <c:symbol val="none"/>
          </c:marker>
          <c:cat>
            <c:multiLvlStrRef>
              <c:f>'GDP và tiềm năng'!$C$28:$D$50</c:f>
              <c:multiLvlStrCache>
                <c:ptCount val="23"/>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pt idx="16">
                    <c:v>Q1</c:v>
                  </c:pt>
                  <c:pt idx="17">
                    <c:v>Q2</c:v>
                  </c:pt>
                  <c:pt idx="18">
                    <c:v>Q3</c:v>
                  </c:pt>
                  <c:pt idx="19">
                    <c:v>Q4</c:v>
                  </c:pt>
                  <c:pt idx="20">
                    <c:v>Q1</c:v>
                  </c:pt>
                  <c:pt idx="21">
                    <c:v>Q2</c:v>
                  </c:pt>
                  <c:pt idx="22">
                    <c:v>Q3</c:v>
                  </c:pt>
                </c:lvl>
                <c:lvl>
                  <c:pt idx="0">
                    <c:v>2016</c:v>
                  </c:pt>
                  <c:pt idx="4">
                    <c:v>2017</c:v>
                  </c:pt>
                  <c:pt idx="8">
                    <c:v>2018</c:v>
                  </c:pt>
                  <c:pt idx="12">
                    <c:v>2019</c:v>
                  </c:pt>
                  <c:pt idx="16">
                    <c:v>2020</c:v>
                  </c:pt>
                  <c:pt idx="20">
                    <c:v>2021</c:v>
                  </c:pt>
                </c:lvl>
              </c:multiLvlStrCache>
            </c:multiLvlStrRef>
          </c:cat>
          <c:val>
            <c:numRef>
              <c:f>'GDP và tiềm năng'!$G$28:$G$50</c:f>
              <c:numCache>
                <c:formatCode>General</c:formatCode>
                <c:ptCount val="23"/>
                <c:pt idx="15" formatCode="0.00">
                  <c:v>4.8469196177298004</c:v>
                </c:pt>
                <c:pt idx="16" formatCode="0.00">
                  <c:v>4.5229197304830997</c:v>
                </c:pt>
                <c:pt idx="17" formatCode="0.00">
                  <c:v>4.1850491682127497</c:v>
                </c:pt>
                <c:pt idx="18" formatCode="0.00">
                  <c:v>3.8337502755050701</c:v>
                </c:pt>
                <c:pt idx="19" formatCode="0.00">
                  <c:v>3.4710650534745602</c:v>
                </c:pt>
                <c:pt idx="20" formatCode="0.00">
                  <c:v>3.0982761688768599</c:v>
                </c:pt>
                <c:pt idx="21" formatCode="0.00">
                  <c:v>2.7172939772166602</c:v>
                </c:pt>
                <c:pt idx="22" formatCode="0.00">
                  <c:v>2.3309986613931</c:v>
                </c:pt>
              </c:numCache>
            </c:numRef>
          </c:val>
          <c:smooth val="0"/>
          <c:extLst>
            <c:ext xmlns:c16="http://schemas.microsoft.com/office/drawing/2014/chart" uri="{C3380CC4-5D6E-409C-BE32-E72D297353CC}">
              <c16:uniqueId val="{00000003-6252-4204-8D74-A0A601874237}"/>
            </c:ext>
          </c:extLst>
        </c:ser>
        <c:dLbls>
          <c:showLegendKey val="0"/>
          <c:showVal val="0"/>
          <c:showCatName val="0"/>
          <c:showSerName val="0"/>
          <c:showPercent val="0"/>
          <c:showBubbleSize val="0"/>
        </c:dLbls>
        <c:marker val="1"/>
        <c:smooth val="0"/>
        <c:axId val="357795840"/>
        <c:axId val="269835008"/>
      </c:lineChart>
      <c:catAx>
        <c:axId val="357795840"/>
        <c:scaling>
          <c:orientation val="minMax"/>
        </c:scaling>
        <c:delete val="0"/>
        <c:axPos val="b"/>
        <c:title>
          <c:tx>
            <c:rich>
              <a:bodyPr rot="0" vert="horz"/>
              <a:lstStyle/>
              <a:p>
                <a:pPr>
                  <a:defRPr/>
                </a:pPr>
                <a:r>
                  <a:rPr lang="en-US"/>
                  <a:t>%</a:t>
                </a:r>
                <a:endParaRPr lang="vi-VN"/>
              </a:p>
            </c:rich>
          </c:tx>
          <c:layout>
            <c:manualLayout>
              <c:xMode val="edge"/>
              <c:yMode val="edge"/>
              <c:x val="1.5261466756117385E-2"/>
              <c:y val="8.0661271507727964E-3"/>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69835008"/>
        <c:crosses val="autoZero"/>
        <c:auto val="1"/>
        <c:lblAlgn val="ctr"/>
        <c:lblOffset val="100"/>
        <c:noMultiLvlLbl val="0"/>
      </c:catAx>
      <c:valAx>
        <c:axId val="269835008"/>
        <c:scaling>
          <c:orientation val="minMax"/>
          <c:max val="8.5"/>
          <c:min val="-6.5"/>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vert="horz"/>
          <a:lstStyle/>
          <a:p>
            <a:pPr>
              <a:defRPr/>
            </a:pPr>
            <a:endParaRPr lang="en-US"/>
          </a:p>
        </c:txPr>
        <c:crossAx val="357795840"/>
        <c:crosses val="autoZero"/>
        <c:crossBetween val="between"/>
        <c:majorUnit val="3"/>
      </c:valAx>
      <c:valAx>
        <c:axId val="269835584"/>
        <c:scaling>
          <c:orientation val="minMax"/>
        </c:scaling>
        <c:delete val="0"/>
        <c:axPos val="r"/>
        <c:numFmt formatCode="0" sourceLinked="0"/>
        <c:majorTickMark val="out"/>
        <c:minorTickMark val="none"/>
        <c:tickLblPos val="nextTo"/>
        <c:spPr>
          <a:noFill/>
          <a:ln>
            <a:noFill/>
          </a:ln>
          <a:effectLst/>
        </c:spPr>
        <c:txPr>
          <a:bodyPr rot="-60000000" vert="horz"/>
          <a:lstStyle/>
          <a:p>
            <a:pPr>
              <a:defRPr/>
            </a:pPr>
            <a:endParaRPr lang="en-US"/>
          </a:p>
        </c:txPr>
        <c:crossAx val="364873216"/>
        <c:crosses val="max"/>
        <c:crossBetween val="between"/>
      </c:valAx>
      <c:catAx>
        <c:axId val="364873216"/>
        <c:scaling>
          <c:orientation val="minMax"/>
        </c:scaling>
        <c:delete val="1"/>
        <c:axPos val="b"/>
        <c:numFmt formatCode="General" sourceLinked="1"/>
        <c:majorTickMark val="out"/>
        <c:minorTickMark val="none"/>
        <c:tickLblPos val="nextTo"/>
        <c:crossAx val="269835584"/>
        <c:crosses val="autoZero"/>
        <c:auto val="1"/>
        <c:lblAlgn val="ctr"/>
        <c:lblOffset val="100"/>
        <c:noMultiLvlLbl val="0"/>
      </c:catAx>
      <c:spPr>
        <a:noFill/>
        <a:ln>
          <a:noFill/>
        </a:ln>
        <a:effectLst/>
      </c:spPr>
    </c:plotArea>
    <c:legend>
      <c:legendPos val="b"/>
      <c:layout>
        <c:manualLayout>
          <c:xMode val="edge"/>
          <c:yMode val="edge"/>
          <c:x val="4.5307367433129977E-2"/>
          <c:y val="0.90994355359462209"/>
          <c:w val="0.9"/>
          <c:h val="8.5227869243617277E-2"/>
        </c:manualLayout>
      </c:layout>
      <c:overlay val="0"/>
      <c:spPr>
        <a:noFill/>
        <a:ln>
          <a:noFill/>
        </a:ln>
        <a:effectLst/>
      </c:spPr>
      <c:txPr>
        <a:bodyPr rot="0" vert="horz"/>
        <a:lstStyle/>
        <a:p>
          <a:pPr>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511769362163067E-2"/>
          <c:y val="3.9215686274509803E-2"/>
          <c:w val="0.91337888319515614"/>
          <c:h val="0.92156862745098034"/>
        </c:manualLayout>
      </c:layout>
      <c:lineChart>
        <c:grouping val="standard"/>
        <c:varyColors val="0"/>
        <c:ser>
          <c:idx val="0"/>
          <c:order val="0"/>
          <c:tx>
            <c:strRef>
              <c:f>Sheet1!$D$99</c:f>
              <c:strCache>
                <c:ptCount val="1"/>
                <c:pt idx="0">
                  <c:v>2018</c:v>
                </c:pt>
              </c:strCache>
            </c:strRef>
          </c:tx>
          <c:spPr>
            <a:ln w="57150" cap="rnd">
              <a:solidFill>
                <a:schemeClr val="accent1"/>
              </a:solidFill>
              <a:round/>
            </a:ln>
            <a:effectLst>
              <a:outerShdw blurRad="57150" dist="19050" dir="5400000" algn="ctr" rotWithShape="0">
                <a:srgbClr val="000000">
                  <a:alpha val="63000"/>
                </a:srgbClr>
              </a:outerShdw>
            </a:effectLst>
          </c:spPr>
          <c:marker>
            <c:symbol val="none"/>
          </c:marker>
          <c:dLbls>
            <c:dLbl>
              <c:idx val="4"/>
              <c:layout>
                <c:manualLayout>
                  <c:x val="3.8800705467372132E-2"/>
                  <c:y val="-0.11051693404634581"/>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5369-49E4-964B-884753E384EB}"/>
                </c:ext>
              </c:extLst>
            </c:dLbl>
            <c:spPr>
              <a:noFill/>
              <a:ln>
                <a:noFill/>
              </a:ln>
              <a:effectLst/>
            </c:spPr>
            <c:txPr>
              <a:bodyPr rot="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Sheet1!$E$98:$P$98</c:f>
              <c:numCache>
                <c:formatCode>General</c:formatCode>
                <c:ptCount val="12"/>
                <c:pt idx="0">
                  <c:v>1</c:v>
                </c:pt>
                <c:pt idx="1">
                  <c:v>2</c:v>
                </c:pt>
                <c:pt idx="2">
                  <c:v>3</c:v>
                </c:pt>
                <c:pt idx="3">
                  <c:v>4</c:v>
                </c:pt>
                <c:pt idx="4">
                  <c:v>5</c:v>
                </c:pt>
                <c:pt idx="5">
                  <c:v>6</c:v>
                </c:pt>
                <c:pt idx="6">
                  <c:v>7</c:v>
                </c:pt>
                <c:pt idx="7">
                  <c:v>8</c:v>
                </c:pt>
                <c:pt idx="8">
                  <c:v>9</c:v>
                </c:pt>
                <c:pt idx="9">
                  <c:v>10</c:v>
                </c:pt>
                <c:pt idx="10">
                  <c:v>11</c:v>
                </c:pt>
                <c:pt idx="11">
                  <c:v>12</c:v>
                </c:pt>
              </c:numCache>
            </c:numRef>
          </c:cat>
          <c:val>
            <c:numRef>
              <c:f>Sheet1!$E$99:$P$99</c:f>
              <c:numCache>
                <c:formatCode>0.00</c:formatCode>
                <c:ptCount val="12"/>
                <c:pt idx="0">
                  <c:v>5.5350000000000001</c:v>
                </c:pt>
                <c:pt idx="1">
                  <c:v>18.312999999999999</c:v>
                </c:pt>
                <c:pt idx="2">
                  <c:v>12.528</c:v>
                </c:pt>
                <c:pt idx="3">
                  <c:v>13.07</c:v>
                </c:pt>
                <c:pt idx="4">
                  <c:v>14.606999999999999</c:v>
                </c:pt>
                <c:pt idx="5">
                  <c:v>13.802</c:v>
                </c:pt>
                <c:pt idx="6">
                  <c:v>13.23</c:v>
                </c:pt>
                <c:pt idx="7">
                  <c:v>12.725</c:v>
                </c:pt>
                <c:pt idx="8">
                  <c:v>12.930999999999999</c:v>
                </c:pt>
                <c:pt idx="9">
                  <c:v>11.959</c:v>
                </c:pt>
                <c:pt idx="10">
                  <c:v>11.135999999999999</c:v>
                </c:pt>
                <c:pt idx="11">
                  <c:v>18.678999999999998</c:v>
                </c:pt>
              </c:numCache>
            </c:numRef>
          </c:val>
          <c:smooth val="1"/>
          <c:extLst>
            <c:ext xmlns:c16="http://schemas.microsoft.com/office/drawing/2014/chart" uri="{C3380CC4-5D6E-409C-BE32-E72D297353CC}">
              <c16:uniqueId val="{00000001-5369-49E4-964B-884753E384EB}"/>
            </c:ext>
          </c:extLst>
        </c:ser>
        <c:ser>
          <c:idx val="1"/>
          <c:order val="1"/>
          <c:tx>
            <c:strRef>
              <c:f>Sheet1!$D$100</c:f>
              <c:strCache>
                <c:ptCount val="1"/>
                <c:pt idx="0">
                  <c:v>2019</c:v>
                </c:pt>
              </c:strCache>
            </c:strRef>
          </c:tx>
          <c:spPr>
            <a:ln w="53975" cap="rnd">
              <a:solidFill>
                <a:schemeClr val="accent6">
                  <a:lumMod val="75000"/>
                </a:schemeClr>
              </a:solidFill>
              <a:round/>
            </a:ln>
            <a:effectLst>
              <a:outerShdw blurRad="57150" dist="19050" dir="5400000" algn="ctr" rotWithShape="0">
                <a:srgbClr val="000000">
                  <a:alpha val="63000"/>
                </a:srgbClr>
              </a:outerShdw>
            </a:effectLst>
          </c:spPr>
          <c:marker>
            <c:symbol val="none"/>
          </c:marker>
          <c:dLbls>
            <c:dLbl>
              <c:idx val="9"/>
              <c:layout>
                <c:manualLayout>
                  <c:x val="1.9400352733686066E-2"/>
                  <c:y val="-6.4171122994652413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5369-49E4-964B-884753E384EB}"/>
                </c:ext>
              </c:extLst>
            </c:dLbl>
            <c:spPr>
              <a:noFill/>
              <a:ln>
                <a:noFill/>
              </a:ln>
              <a:effectLst/>
            </c:spPr>
            <c:txPr>
              <a:bodyPr rot="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Sheet1!$E$98:$P$98</c:f>
              <c:numCache>
                <c:formatCode>General</c:formatCode>
                <c:ptCount val="12"/>
                <c:pt idx="0">
                  <c:v>1</c:v>
                </c:pt>
                <c:pt idx="1">
                  <c:v>2</c:v>
                </c:pt>
                <c:pt idx="2">
                  <c:v>3</c:v>
                </c:pt>
                <c:pt idx="3">
                  <c:v>4</c:v>
                </c:pt>
                <c:pt idx="4">
                  <c:v>5</c:v>
                </c:pt>
                <c:pt idx="5">
                  <c:v>6</c:v>
                </c:pt>
                <c:pt idx="6">
                  <c:v>7</c:v>
                </c:pt>
                <c:pt idx="7">
                  <c:v>8</c:v>
                </c:pt>
                <c:pt idx="8">
                  <c:v>9</c:v>
                </c:pt>
                <c:pt idx="9">
                  <c:v>10</c:v>
                </c:pt>
                <c:pt idx="10">
                  <c:v>11</c:v>
                </c:pt>
                <c:pt idx="11">
                  <c:v>12</c:v>
                </c:pt>
              </c:numCache>
            </c:numRef>
          </c:cat>
          <c:val>
            <c:numRef>
              <c:f>Sheet1!$E$100:$P$100</c:f>
              <c:numCache>
                <c:formatCode>0.00</c:formatCode>
                <c:ptCount val="12"/>
                <c:pt idx="0">
                  <c:v>18.021000000000001</c:v>
                </c:pt>
                <c:pt idx="1">
                  <c:v>9.35</c:v>
                </c:pt>
                <c:pt idx="2">
                  <c:v>14.935</c:v>
                </c:pt>
                <c:pt idx="3">
                  <c:v>12.092000000000001</c:v>
                </c:pt>
                <c:pt idx="4">
                  <c:v>12.394</c:v>
                </c:pt>
                <c:pt idx="5">
                  <c:v>12.032999999999999</c:v>
                </c:pt>
                <c:pt idx="6">
                  <c:v>11.862</c:v>
                </c:pt>
                <c:pt idx="7">
                  <c:v>13.374000000000001</c:v>
                </c:pt>
                <c:pt idx="8">
                  <c:v>13.847</c:v>
                </c:pt>
                <c:pt idx="9">
                  <c:v>14.196</c:v>
                </c:pt>
                <c:pt idx="10">
                  <c:v>13.882999999999999</c:v>
                </c:pt>
                <c:pt idx="11">
                  <c:v>7.1429999999999998</c:v>
                </c:pt>
              </c:numCache>
            </c:numRef>
          </c:val>
          <c:smooth val="1"/>
          <c:extLst>
            <c:ext xmlns:c16="http://schemas.microsoft.com/office/drawing/2014/chart" uri="{C3380CC4-5D6E-409C-BE32-E72D297353CC}">
              <c16:uniqueId val="{00000003-5369-49E4-964B-884753E384EB}"/>
            </c:ext>
          </c:extLst>
        </c:ser>
        <c:ser>
          <c:idx val="2"/>
          <c:order val="2"/>
          <c:tx>
            <c:strRef>
              <c:f>Sheet1!$D$101</c:f>
              <c:strCache>
                <c:ptCount val="1"/>
                <c:pt idx="0">
                  <c:v>2020</c:v>
                </c:pt>
              </c:strCache>
            </c:strRef>
          </c:tx>
          <c:spPr>
            <a:ln w="63500" cap="rnd">
              <a:solidFill>
                <a:srgbClr val="C00000"/>
              </a:solidFill>
              <a:prstDash val="sysDash"/>
              <a:round/>
            </a:ln>
            <a:effectLst>
              <a:outerShdw blurRad="57150" dist="19050" dir="5400000" algn="ctr" rotWithShape="0">
                <a:srgbClr val="000000">
                  <a:alpha val="63000"/>
                </a:srgbClr>
              </a:outerShdw>
            </a:effectLst>
          </c:spPr>
          <c:marker>
            <c:symbol val="none"/>
          </c:marker>
          <c:dLbls>
            <c:dLbl>
              <c:idx val="3"/>
              <c:layout>
                <c:manualLayout>
                  <c:x val="3.5273368606701292E-3"/>
                  <c:y val="0.1033868092691622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5369-49E4-964B-884753E384EB}"/>
                </c:ext>
              </c:extLst>
            </c:dLbl>
            <c:spPr>
              <a:noFill/>
              <a:ln>
                <a:noFill/>
              </a:ln>
              <a:effectLst/>
            </c:spPr>
            <c:txPr>
              <a:bodyPr rot="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Sheet1!$E$98:$P$98</c:f>
              <c:numCache>
                <c:formatCode>General</c:formatCode>
                <c:ptCount val="12"/>
                <c:pt idx="0">
                  <c:v>1</c:v>
                </c:pt>
                <c:pt idx="1">
                  <c:v>2</c:v>
                </c:pt>
                <c:pt idx="2">
                  <c:v>3</c:v>
                </c:pt>
                <c:pt idx="3">
                  <c:v>4</c:v>
                </c:pt>
                <c:pt idx="4">
                  <c:v>5</c:v>
                </c:pt>
                <c:pt idx="5">
                  <c:v>6</c:v>
                </c:pt>
                <c:pt idx="6">
                  <c:v>7</c:v>
                </c:pt>
                <c:pt idx="7">
                  <c:v>8</c:v>
                </c:pt>
                <c:pt idx="8">
                  <c:v>9</c:v>
                </c:pt>
                <c:pt idx="9">
                  <c:v>10</c:v>
                </c:pt>
                <c:pt idx="10">
                  <c:v>11</c:v>
                </c:pt>
                <c:pt idx="11">
                  <c:v>12</c:v>
                </c:pt>
              </c:numCache>
            </c:numRef>
          </c:cat>
          <c:val>
            <c:numRef>
              <c:f>Sheet1!$E$101:$P$101</c:f>
              <c:numCache>
                <c:formatCode>0.00</c:formatCode>
                <c:ptCount val="12"/>
                <c:pt idx="0">
                  <c:v>11.46</c:v>
                </c:pt>
                <c:pt idx="1">
                  <c:v>6.7249999999999996</c:v>
                </c:pt>
                <c:pt idx="2">
                  <c:v>-1.5309999999999999</c:v>
                </c:pt>
                <c:pt idx="3">
                  <c:v>-12.707000000000001</c:v>
                </c:pt>
                <c:pt idx="4">
                  <c:v>3.44</c:v>
                </c:pt>
                <c:pt idx="5">
                  <c:v>4.391</c:v>
                </c:pt>
                <c:pt idx="6">
                  <c:v>6.9619999999999997</c:v>
                </c:pt>
                <c:pt idx="7">
                  <c:v>1.5</c:v>
                </c:pt>
                <c:pt idx="8">
                  <c:v>4.5999999999999996</c:v>
                </c:pt>
                <c:pt idx="9">
                  <c:v>6.8</c:v>
                </c:pt>
                <c:pt idx="10">
                  <c:v>7.9</c:v>
                </c:pt>
                <c:pt idx="11">
                  <c:v>9.4</c:v>
                </c:pt>
              </c:numCache>
            </c:numRef>
          </c:val>
          <c:smooth val="1"/>
          <c:extLst>
            <c:ext xmlns:c16="http://schemas.microsoft.com/office/drawing/2014/chart" uri="{C3380CC4-5D6E-409C-BE32-E72D297353CC}">
              <c16:uniqueId val="{00000005-5369-49E4-964B-884753E384EB}"/>
            </c:ext>
          </c:extLst>
        </c:ser>
        <c:ser>
          <c:idx val="3"/>
          <c:order val="3"/>
          <c:tx>
            <c:strRef>
              <c:f>Sheet1!$D$102</c:f>
              <c:strCache>
                <c:ptCount val="1"/>
                <c:pt idx="0">
                  <c:v>2021</c:v>
                </c:pt>
              </c:strCache>
            </c:strRef>
          </c:tx>
          <c:spPr>
            <a:ln w="34925" cap="rnd">
              <a:solidFill>
                <a:srgbClr val="C00000"/>
              </a:solidFill>
              <a:round/>
            </a:ln>
            <a:effectLst>
              <a:outerShdw blurRad="57150" dist="19050" dir="5400000" algn="ctr" rotWithShape="0">
                <a:srgbClr val="000000">
                  <a:alpha val="63000"/>
                </a:srgbClr>
              </a:outerShdw>
            </a:effectLst>
          </c:spPr>
          <c:marker>
            <c:symbol val="none"/>
          </c:marker>
          <c:dLbls>
            <c:dLbl>
              <c:idx val="9"/>
              <c:layout>
                <c:manualLayout>
                  <c:x val="-1.0582010582010581E-2"/>
                  <c:y val="9.9821746880570411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5369-49E4-964B-884753E384EB}"/>
                </c:ext>
              </c:extLst>
            </c:dLbl>
            <c:spPr>
              <a:noFill/>
              <a:ln>
                <a:noFill/>
              </a:ln>
              <a:effectLst/>
            </c:spPr>
            <c:txPr>
              <a:bodyPr rot="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Sheet1!$E$98:$P$98</c:f>
              <c:numCache>
                <c:formatCode>General</c:formatCode>
                <c:ptCount val="12"/>
                <c:pt idx="0">
                  <c:v>1</c:v>
                </c:pt>
                <c:pt idx="1">
                  <c:v>2</c:v>
                </c:pt>
                <c:pt idx="2">
                  <c:v>3</c:v>
                </c:pt>
                <c:pt idx="3">
                  <c:v>4</c:v>
                </c:pt>
                <c:pt idx="4">
                  <c:v>5</c:v>
                </c:pt>
                <c:pt idx="5">
                  <c:v>6</c:v>
                </c:pt>
                <c:pt idx="6">
                  <c:v>7</c:v>
                </c:pt>
                <c:pt idx="7">
                  <c:v>8</c:v>
                </c:pt>
                <c:pt idx="8">
                  <c:v>9</c:v>
                </c:pt>
                <c:pt idx="9">
                  <c:v>10</c:v>
                </c:pt>
                <c:pt idx="10">
                  <c:v>11</c:v>
                </c:pt>
                <c:pt idx="11">
                  <c:v>12</c:v>
                </c:pt>
              </c:numCache>
            </c:numRef>
          </c:cat>
          <c:val>
            <c:numRef>
              <c:f>Sheet1!$E$102:$P$102</c:f>
              <c:numCache>
                <c:formatCode>0.00</c:formatCode>
                <c:ptCount val="12"/>
                <c:pt idx="0">
                  <c:v>6.4</c:v>
                </c:pt>
                <c:pt idx="1">
                  <c:v>8.1999999999999993</c:v>
                </c:pt>
                <c:pt idx="2">
                  <c:v>9.1999999999999993</c:v>
                </c:pt>
                <c:pt idx="3">
                  <c:v>30.9</c:v>
                </c:pt>
                <c:pt idx="4">
                  <c:v>-1</c:v>
                </c:pt>
                <c:pt idx="5">
                  <c:v>-6.6</c:v>
                </c:pt>
                <c:pt idx="6">
                  <c:v>-19.8</c:v>
                </c:pt>
                <c:pt idx="7">
                  <c:v>-33.700000000000003</c:v>
                </c:pt>
                <c:pt idx="8">
                  <c:v>-28.4</c:v>
                </c:pt>
                <c:pt idx="9" formatCode="General">
                  <c:v>-19.5</c:v>
                </c:pt>
              </c:numCache>
            </c:numRef>
          </c:val>
          <c:smooth val="1"/>
          <c:extLst>
            <c:ext xmlns:c16="http://schemas.microsoft.com/office/drawing/2014/chart" uri="{C3380CC4-5D6E-409C-BE32-E72D297353CC}">
              <c16:uniqueId val="{00000007-5369-49E4-964B-884753E384EB}"/>
            </c:ext>
          </c:extLst>
        </c:ser>
        <c:ser>
          <c:idx val="4"/>
          <c:order val="4"/>
          <c:tx>
            <c:strRef>
              <c:f>Sheet1!$D$103</c:f>
              <c:strCache>
                <c:ptCount val="1"/>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numRef>
              <c:f>Sheet1!$E$98:$P$98</c:f>
              <c:numCache>
                <c:formatCode>General</c:formatCode>
                <c:ptCount val="12"/>
                <c:pt idx="0">
                  <c:v>1</c:v>
                </c:pt>
                <c:pt idx="1">
                  <c:v>2</c:v>
                </c:pt>
                <c:pt idx="2">
                  <c:v>3</c:v>
                </c:pt>
                <c:pt idx="3">
                  <c:v>4</c:v>
                </c:pt>
                <c:pt idx="4">
                  <c:v>5</c:v>
                </c:pt>
                <c:pt idx="5">
                  <c:v>6</c:v>
                </c:pt>
                <c:pt idx="6">
                  <c:v>7</c:v>
                </c:pt>
                <c:pt idx="7">
                  <c:v>8</c:v>
                </c:pt>
                <c:pt idx="8">
                  <c:v>9</c:v>
                </c:pt>
                <c:pt idx="9">
                  <c:v>10</c:v>
                </c:pt>
                <c:pt idx="10">
                  <c:v>11</c:v>
                </c:pt>
                <c:pt idx="11">
                  <c:v>12</c:v>
                </c:pt>
              </c:numCache>
            </c:numRef>
          </c:cat>
          <c:val>
            <c:numRef>
              <c:f>Sheet1!$E$103:$P$103</c:f>
              <c:numCache>
                <c:formatCode>General</c:formatCode>
                <c:ptCount val="12"/>
              </c:numCache>
            </c:numRef>
          </c:val>
          <c:smooth val="0"/>
          <c:extLst>
            <c:ext xmlns:c16="http://schemas.microsoft.com/office/drawing/2014/chart" uri="{C3380CC4-5D6E-409C-BE32-E72D297353CC}">
              <c16:uniqueId val="{00000008-5369-49E4-964B-884753E384EB}"/>
            </c:ext>
          </c:extLst>
        </c:ser>
        <c:dLbls>
          <c:showLegendKey val="0"/>
          <c:showVal val="0"/>
          <c:showCatName val="0"/>
          <c:showSerName val="0"/>
          <c:showPercent val="0"/>
          <c:showBubbleSize val="0"/>
        </c:dLbls>
        <c:smooth val="0"/>
        <c:axId val="434806408"/>
        <c:axId val="434804768"/>
      </c:lineChart>
      <c:catAx>
        <c:axId val="434806408"/>
        <c:scaling>
          <c:orientation val="minMax"/>
        </c:scaling>
        <c:delete val="0"/>
        <c:axPos val="b"/>
        <c:numFmt formatCode="General" sourceLinked="1"/>
        <c:majorTickMark val="none"/>
        <c:minorTickMark val="none"/>
        <c:tickLblPos val="nextTo"/>
        <c:spPr>
          <a:noFill/>
          <a:ln w="53975" cap="flat" cmpd="sng" algn="ctr">
            <a:solidFill>
              <a:schemeClr val="accent2">
                <a:alpha val="78000"/>
              </a:schemeClr>
            </a:solidFill>
            <a:round/>
          </a:ln>
          <a:effectLst/>
        </c:spPr>
        <c:txPr>
          <a:bodyPr rot="-6000000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crossAx val="434804768"/>
        <c:crosses val="autoZero"/>
        <c:auto val="1"/>
        <c:lblAlgn val="ctr"/>
        <c:lblOffset val="100"/>
        <c:noMultiLvlLbl val="0"/>
      </c:catAx>
      <c:valAx>
        <c:axId val="434804768"/>
        <c:scaling>
          <c:orientation val="minMax"/>
          <c:max val="32"/>
          <c:min val="-35"/>
        </c:scaling>
        <c:delete val="0"/>
        <c:axPos val="l"/>
        <c:majorGridlines>
          <c:spPr>
            <a:ln w="9525" cap="flat" cmpd="sng" algn="ctr">
              <a:solidFill>
                <a:schemeClr val="tx1">
                  <a:alpha val="41000"/>
                </a:schemeClr>
              </a:solidFill>
              <a:prstDash val="sysDash"/>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crossAx val="434806408"/>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8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The decline of investment due to COVID-19</a:t>
            </a:r>
          </a:p>
        </c:rich>
      </c:tx>
      <c:layout>
        <c:manualLayout>
          <c:xMode val="edge"/>
          <c:yMode val="edge"/>
          <c:x val="6.8450408742326677E-2"/>
          <c:y val="0"/>
        </c:manualLayout>
      </c:layout>
      <c:overlay val="0"/>
    </c:title>
    <c:autoTitleDeleted val="0"/>
    <c:plotArea>
      <c:layout>
        <c:manualLayout>
          <c:layoutTarget val="inner"/>
          <c:xMode val="edge"/>
          <c:yMode val="edge"/>
          <c:x val="6.6977877765279345E-2"/>
          <c:y val="4.0204678362573097E-2"/>
          <c:w val="0.86604424446944128"/>
          <c:h val="0.86277240913067688"/>
        </c:manualLayout>
      </c:layout>
      <c:barChart>
        <c:barDir val="col"/>
        <c:grouping val="clustered"/>
        <c:varyColors val="0"/>
        <c:ser>
          <c:idx val="0"/>
          <c:order val="0"/>
          <c:tx>
            <c:strRef>
              <c:f>'Đầu tư'!$B$14</c:f>
              <c:strCache>
                <c:ptCount val="1"/>
                <c:pt idx="0">
                  <c:v>Investment growth - Left side</c:v>
                </c:pt>
              </c:strCache>
            </c:strRef>
          </c:tx>
          <c:spPr>
            <a:solidFill>
              <a:srgbClr val="002060"/>
            </a:solidFill>
            <a:ln w="25400">
              <a:noFill/>
            </a:ln>
          </c:spPr>
          <c:invertIfNegative val="0"/>
          <c:dLbls>
            <c:spPr>
              <a:noFill/>
              <a:ln w="25400">
                <a:noFill/>
              </a:ln>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'Đầu tư'!$C$12:$M$13</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2019</c:v>
                  </c:pt>
                  <c:pt idx="4">
                    <c:v>2020</c:v>
                  </c:pt>
                  <c:pt idx="8">
                    <c:v>2021</c:v>
                  </c:pt>
                </c:lvl>
              </c:multiLvlStrCache>
            </c:multiLvlStrRef>
          </c:cat>
          <c:val>
            <c:numRef>
              <c:f>'Đầu tư'!$C$14:$M$14</c:f>
              <c:numCache>
                <c:formatCode>0.0</c:formatCode>
                <c:ptCount val="11"/>
                <c:pt idx="0">
                  <c:v>9.0800498381677244</c:v>
                </c:pt>
                <c:pt idx="1">
                  <c:v>11.196075312556914</c:v>
                </c:pt>
                <c:pt idx="2">
                  <c:v>10.20928748193684</c:v>
                </c:pt>
                <c:pt idx="3">
                  <c:v>10.358390368120467</c:v>
                </c:pt>
                <c:pt idx="4">
                  <c:v>2.5060877458578545</c:v>
                </c:pt>
                <c:pt idx="5">
                  <c:v>3.5589480651881473</c:v>
                </c:pt>
                <c:pt idx="6">
                  <c:v>7.2904445850434882</c:v>
                </c:pt>
                <c:pt idx="7">
                  <c:v>7.4510222332052649</c:v>
                </c:pt>
                <c:pt idx="8">
                  <c:v>6.4745664107740595</c:v>
                </c:pt>
                <c:pt idx="9">
                  <c:v>8.1</c:v>
                </c:pt>
                <c:pt idx="10" formatCode="General">
                  <c:v>-9.5</c:v>
                </c:pt>
              </c:numCache>
            </c:numRef>
          </c:val>
          <c:extLst>
            <c:ext xmlns:c16="http://schemas.microsoft.com/office/drawing/2014/chart" uri="{C3380CC4-5D6E-409C-BE32-E72D297353CC}">
              <c16:uniqueId val="{00000000-EE89-4B49-B2DE-E53BED47EEC2}"/>
            </c:ext>
          </c:extLst>
        </c:ser>
        <c:dLbls>
          <c:showLegendKey val="0"/>
          <c:showVal val="0"/>
          <c:showCatName val="0"/>
          <c:showSerName val="0"/>
          <c:showPercent val="0"/>
          <c:showBubbleSize val="0"/>
        </c:dLbls>
        <c:gapWidth val="149"/>
        <c:overlap val="-27"/>
        <c:axId val="1386540544"/>
        <c:axId val="1"/>
      </c:barChart>
      <c:lineChart>
        <c:grouping val="standard"/>
        <c:varyColors val="0"/>
        <c:ser>
          <c:idx val="1"/>
          <c:order val="1"/>
          <c:tx>
            <c:strRef>
              <c:f>'Đầu tư'!$B$15</c:f>
              <c:strCache>
                <c:ptCount val="1"/>
                <c:pt idx="0">
                  <c:v>Investment growth pre-COVID-19 - Left side</c:v>
                </c:pt>
              </c:strCache>
            </c:strRef>
          </c:tx>
          <c:spPr>
            <a:ln w="28575" cap="rnd">
              <a:solidFill>
                <a:srgbClr val="FF0000"/>
              </a:solidFill>
              <a:prstDash val="sysDot"/>
              <a:round/>
            </a:ln>
            <a:effectLst/>
          </c:spPr>
          <c:marker>
            <c:symbol val="none"/>
          </c:marker>
          <c:dLbls>
            <c:dLbl>
              <c:idx val="5"/>
              <c:layout>
                <c:manualLayout>
                  <c:x val="0.145779911115064"/>
                  <c:y val="-8.2553222513852428E-2"/>
                </c:manualLayout>
              </c:layout>
              <c:tx>
                <c:rich>
                  <a:bodyPr rot="0" vert="horz"/>
                  <a:lstStyle/>
                  <a:p>
                    <a:pPr>
                      <a:defRPr/>
                    </a:pPr>
                    <a:r>
                      <a:rPr lang="en-US"/>
                      <a:t>Average level pre-COVID-19: 10.2%</a:t>
                    </a:r>
                  </a:p>
                </c:rich>
              </c:tx>
              <c:spPr>
                <a:noFill/>
                <a:ln w="25400">
                  <a:noFill/>
                </a:ln>
              </c:spPr>
              <c:dLblPos val="r"/>
              <c:showLegendKey val="0"/>
              <c:showVal val="0"/>
              <c:showCatName val="0"/>
              <c:showSerName val="0"/>
              <c:showPercent val="0"/>
              <c:showBubbleSize val="0"/>
              <c:extLst>
                <c:ext xmlns:c15="http://schemas.microsoft.com/office/drawing/2012/chart" uri="{CE6537A1-D6FC-4f65-9D91-7224C49458BB}">
                  <c15:layout>
                    <c:manualLayout>
                      <c:w val="0.30833233738475946"/>
                      <c:h val="0.22194468746962184"/>
                    </c:manualLayout>
                  </c15:layout>
                  <c15:showDataLabelsRange val="0"/>
                </c:ext>
                <c:ext xmlns:c16="http://schemas.microsoft.com/office/drawing/2014/chart" uri="{C3380CC4-5D6E-409C-BE32-E72D297353CC}">
                  <c16:uniqueId val="{00000001-EE89-4B49-B2DE-E53BED47EEC2}"/>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'Đầu tư'!$C$13:$M$13</c:f>
              <c:strCache>
                <c:ptCount val="11"/>
                <c:pt idx="0">
                  <c:v>Q1</c:v>
                </c:pt>
                <c:pt idx="1">
                  <c:v>Q2</c:v>
                </c:pt>
                <c:pt idx="2">
                  <c:v>Q3</c:v>
                </c:pt>
                <c:pt idx="3">
                  <c:v>Q4</c:v>
                </c:pt>
                <c:pt idx="4">
                  <c:v>Q1</c:v>
                </c:pt>
                <c:pt idx="5">
                  <c:v>Q2</c:v>
                </c:pt>
                <c:pt idx="6">
                  <c:v>Q3</c:v>
                </c:pt>
                <c:pt idx="7">
                  <c:v>Q4</c:v>
                </c:pt>
                <c:pt idx="8">
                  <c:v>Q1</c:v>
                </c:pt>
                <c:pt idx="9">
                  <c:v>Q2</c:v>
                </c:pt>
                <c:pt idx="10">
                  <c:v>Q3</c:v>
                </c:pt>
              </c:strCache>
            </c:strRef>
          </c:cat>
          <c:val>
            <c:numRef>
              <c:f>'Đầu tư'!$C$15:$M$15</c:f>
              <c:numCache>
                <c:formatCode>0.0</c:formatCode>
                <c:ptCount val="11"/>
                <c:pt idx="0">
                  <c:v>10.210950750195487</c:v>
                </c:pt>
                <c:pt idx="1">
                  <c:v>10.210950750195487</c:v>
                </c:pt>
                <c:pt idx="2">
                  <c:v>10.210950750195487</c:v>
                </c:pt>
                <c:pt idx="3">
                  <c:v>10.210950750195487</c:v>
                </c:pt>
                <c:pt idx="4">
                  <c:v>10.210950750195487</c:v>
                </c:pt>
                <c:pt idx="5">
                  <c:v>10.210950750195487</c:v>
                </c:pt>
                <c:pt idx="6">
                  <c:v>10.210950750195487</c:v>
                </c:pt>
                <c:pt idx="7">
                  <c:v>10.210950750195487</c:v>
                </c:pt>
                <c:pt idx="8">
                  <c:v>10.210950750195487</c:v>
                </c:pt>
                <c:pt idx="9">
                  <c:v>10.210950750195487</c:v>
                </c:pt>
                <c:pt idx="10">
                  <c:v>10.210950750195487</c:v>
                </c:pt>
              </c:numCache>
            </c:numRef>
          </c:val>
          <c:smooth val="0"/>
          <c:extLst>
            <c:ext xmlns:c16="http://schemas.microsoft.com/office/drawing/2014/chart" uri="{C3380CC4-5D6E-409C-BE32-E72D297353CC}">
              <c16:uniqueId val="{00000002-EE89-4B49-B2DE-E53BED47EEC2}"/>
            </c:ext>
          </c:extLst>
        </c:ser>
        <c:dLbls>
          <c:showLegendKey val="0"/>
          <c:showVal val="0"/>
          <c:showCatName val="0"/>
          <c:showSerName val="0"/>
          <c:showPercent val="0"/>
          <c:showBubbleSize val="0"/>
        </c:dLbls>
        <c:marker val="1"/>
        <c:smooth val="0"/>
        <c:axId val="1386540544"/>
        <c:axId val="1"/>
      </c:lineChart>
      <c:scatterChart>
        <c:scatterStyle val="lineMarker"/>
        <c:varyColors val="0"/>
        <c:ser>
          <c:idx val="2"/>
          <c:order val="2"/>
          <c:tx>
            <c:strRef>
              <c:f>'Đầu tư'!$B$16</c:f>
              <c:strCache>
                <c:ptCount val="1"/>
                <c:pt idx="0">
                  <c:v>Public Investment growth - Right side</c:v>
                </c:pt>
              </c:strCache>
            </c:strRef>
          </c:tx>
          <c:spPr>
            <a:ln w="19050">
              <a:noFill/>
            </a:ln>
          </c:spPr>
          <c:marker>
            <c:symbol val="circle"/>
            <c:size val="7"/>
            <c:spPr>
              <a:solidFill>
                <a:schemeClr val="accent2"/>
              </a:solidFill>
              <a:ln w="9525">
                <a:solidFill>
                  <a:schemeClr val="accent2"/>
                </a:solidFill>
              </a:ln>
              <a:effectLst/>
            </c:spPr>
          </c:marker>
          <c:xVal>
            <c:strRef>
              <c:f>'Đầu tư'!$C$13:$M$13</c:f>
              <c:strCache>
                <c:ptCount val="11"/>
                <c:pt idx="0">
                  <c:v>Q1</c:v>
                </c:pt>
                <c:pt idx="1">
                  <c:v>Q2</c:v>
                </c:pt>
                <c:pt idx="2">
                  <c:v>Q3</c:v>
                </c:pt>
                <c:pt idx="3">
                  <c:v>Q4</c:v>
                </c:pt>
                <c:pt idx="4">
                  <c:v>Q1</c:v>
                </c:pt>
                <c:pt idx="5">
                  <c:v>Q2</c:v>
                </c:pt>
                <c:pt idx="6">
                  <c:v>Q3</c:v>
                </c:pt>
                <c:pt idx="7">
                  <c:v>Q4</c:v>
                </c:pt>
                <c:pt idx="8">
                  <c:v>Q1</c:v>
                </c:pt>
                <c:pt idx="9">
                  <c:v>Q2</c:v>
                </c:pt>
                <c:pt idx="10">
                  <c:v>Q3</c:v>
                </c:pt>
              </c:strCache>
            </c:strRef>
          </c:xVal>
          <c:yVal>
            <c:numRef>
              <c:f>'Đầu tư'!$C$16:$M$16</c:f>
              <c:numCache>
                <c:formatCode>0.0</c:formatCode>
                <c:ptCount val="11"/>
                <c:pt idx="0">
                  <c:v>3.7890745649277449</c:v>
                </c:pt>
                <c:pt idx="1">
                  <c:v>3.6760593045235765</c:v>
                </c:pt>
                <c:pt idx="2">
                  <c:v>6.2601753383100203</c:v>
                </c:pt>
                <c:pt idx="3">
                  <c:v>8.2562395536387925</c:v>
                </c:pt>
                <c:pt idx="4">
                  <c:v>18.430535173208412</c:v>
                </c:pt>
                <c:pt idx="5">
                  <c:v>23.576456292739408</c:v>
                </c:pt>
                <c:pt idx="6">
                  <c:v>47.792721734414215</c:v>
                </c:pt>
                <c:pt idx="7">
                  <c:v>37.519344375291183</c:v>
                </c:pt>
                <c:pt idx="8">
                  <c:v>13.218791979535396</c:v>
                </c:pt>
                <c:pt idx="9">
                  <c:v>9</c:v>
                </c:pt>
                <c:pt idx="10" formatCode="General">
                  <c:v>-26.3</c:v>
                </c:pt>
              </c:numCache>
            </c:numRef>
          </c:yVal>
          <c:smooth val="0"/>
          <c:extLst>
            <c:ext xmlns:c16="http://schemas.microsoft.com/office/drawing/2014/chart" uri="{C3380CC4-5D6E-409C-BE32-E72D297353CC}">
              <c16:uniqueId val="{00000003-EE89-4B49-B2DE-E53BED47EEC2}"/>
            </c:ext>
          </c:extLst>
        </c:ser>
        <c:dLbls>
          <c:showLegendKey val="0"/>
          <c:showVal val="0"/>
          <c:showCatName val="0"/>
          <c:showSerName val="0"/>
          <c:showPercent val="0"/>
          <c:showBubbleSize val="0"/>
        </c:dLbls>
        <c:axId val="3"/>
        <c:axId val="4"/>
      </c:scatterChart>
      <c:catAx>
        <c:axId val="138654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
        <c:crosses val="autoZero"/>
        <c:auto val="1"/>
        <c:lblAlgn val="ctr"/>
        <c:lblOffset val="100"/>
        <c:noMultiLvlLbl val="0"/>
      </c:catAx>
      <c:valAx>
        <c:axId val="1"/>
        <c:scaling>
          <c:orientation val="minMax"/>
          <c:min val="-10"/>
        </c:scaling>
        <c:delete val="0"/>
        <c:axPos val="l"/>
        <c:numFmt formatCode="0" sourceLinked="0"/>
        <c:majorTickMark val="none"/>
        <c:minorTickMark val="none"/>
        <c:tickLblPos val="nextTo"/>
        <c:spPr>
          <a:ln w="6350">
            <a:noFill/>
          </a:ln>
        </c:spPr>
        <c:txPr>
          <a:bodyPr rot="-60000000" vert="horz"/>
          <a:lstStyle/>
          <a:p>
            <a:pPr>
              <a:defRPr/>
            </a:pPr>
            <a:endParaRPr lang="en-US"/>
          </a:p>
        </c:txPr>
        <c:crossAx val="1386540544"/>
        <c:crosses val="autoZero"/>
        <c:crossBetween val="between"/>
      </c:valAx>
      <c:valAx>
        <c:axId val="3"/>
        <c:scaling>
          <c:orientation val="minMax"/>
        </c:scaling>
        <c:delete val="1"/>
        <c:axPos val="b"/>
        <c:majorTickMark val="out"/>
        <c:minorTickMark val="none"/>
        <c:tickLblPos val="nextTo"/>
        <c:crossAx val="4"/>
        <c:crosses val="autoZero"/>
        <c:crossBetween val="midCat"/>
      </c:valAx>
      <c:valAx>
        <c:axId val="4"/>
        <c:scaling>
          <c:orientation val="minMax"/>
        </c:scaling>
        <c:delete val="0"/>
        <c:axPos val="r"/>
        <c:numFmt formatCode="0" sourceLinked="0"/>
        <c:majorTickMark val="out"/>
        <c:minorTickMark val="none"/>
        <c:tickLblPos val="nextTo"/>
        <c:spPr>
          <a:ln w="6350">
            <a:noFill/>
          </a:ln>
        </c:spPr>
        <c:txPr>
          <a:bodyPr rot="-60000000" vert="horz"/>
          <a:lstStyle/>
          <a:p>
            <a:pPr>
              <a:defRPr/>
            </a:pPr>
            <a:endParaRPr lang="en-US"/>
          </a:p>
        </c:txPr>
        <c:crossAx val="3"/>
        <c:crosses val="max"/>
        <c:crossBetween val="midCat"/>
      </c:valAx>
      <c:spPr>
        <a:noFill/>
        <a:ln w="25400">
          <a:noFill/>
        </a:ln>
      </c:spPr>
    </c:plotArea>
    <c:legend>
      <c:legendPos val="r"/>
      <c:layout>
        <c:manualLayout>
          <c:xMode val="edge"/>
          <c:yMode val="edge"/>
          <c:x val="4.7304963159167386E-2"/>
          <c:y val="0.78783752883162317"/>
          <c:w val="0.79651881231048027"/>
          <c:h val="0.19026336196611787"/>
        </c:manualLayout>
      </c:layout>
      <c:overlay val="0"/>
      <c:spPr>
        <a:noFill/>
        <a:ln w="25400">
          <a:noFill/>
        </a:ln>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920" b="0" i="0" u="none" strike="noStrike" baseline="0" dirty="0">
                <a:effectLst/>
              </a:rPr>
              <a:t>Labor underutilization ratio </a:t>
            </a:r>
            <a:endParaRPr lang="en-US" dirty="0"/>
          </a:p>
        </c:rich>
      </c:tx>
      <c:overlay val="0"/>
    </c:title>
    <c:autoTitleDeleted val="0"/>
    <c:plotArea>
      <c:layout>
        <c:manualLayout>
          <c:layoutTarget val="inner"/>
          <c:xMode val="edge"/>
          <c:yMode val="edge"/>
          <c:x val="6.948846370049154E-2"/>
          <c:y val="3.1814895155459148E-2"/>
          <c:w val="0.90689371558023846"/>
          <c:h val="0.78421945917291047"/>
        </c:manualLayout>
      </c:layout>
      <c:barChart>
        <c:barDir val="col"/>
        <c:grouping val="clustered"/>
        <c:varyColors val="0"/>
        <c:ser>
          <c:idx val="2"/>
          <c:order val="2"/>
          <c:tx>
            <c:v>Gap compared to before Covid-19</c:v>
          </c:tx>
          <c:spPr>
            <a:solidFill>
              <a:srgbClr val="002060"/>
            </a:solidFill>
            <a:ln>
              <a:solidFill>
                <a:srgbClr val="002060"/>
              </a:solidFill>
            </a:ln>
            <a:effectLst/>
          </c:spPr>
          <c:invertIfNegative val="0"/>
          <c:dPt>
            <c:idx val="10"/>
            <c:invertIfNegative val="0"/>
            <c:bubble3D val="0"/>
            <c:spPr>
              <a:solidFill>
                <a:srgbClr val="DB4539"/>
              </a:solidFill>
              <a:ln>
                <a:solidFill>
                  <a:srgbClr val="DB4539"/>
                </a:solidFill>
              </a:ln>
              <a:effectLst/>
            </c:spPr>
            <c:extLst>
              <c:ext xmlns:c16="http://schemas.microsoft.com/office/drawing/2014/chart" uri="{C3380CC4-5D6E-409C-BE32-E72D297353CC}">
                <c16:uniqueId val="{00000001-1B0A-43C0-815F-A48A71C7B88B}"/>
              </c:ext>
            </c:extLst>
          </c:dPt>
          <c:dLbls>
            <c:dLbl>
              <c:idx val="2"/>
              <c:layout>
                <c:manualLayout>
                  <c:x val="2.1470498547471791E-3"/>
                  <c:y val="8.748695500877096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0A-43C0-815F-A48A71C7B88B}"/>
                </c:ext>
              </c:extLst>
            </c:dLbl>
            <c:dLbl>
              <c:idx val="3"/>
              <c:layout>
                <c:manualLayout>
                  <c:x val="3.9362579812235726E-17"/>
                  <c:y val="8.67678958785238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0A-43C0-815F-A48A71C7B88B}"/>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'GDP_GDP potential_LĐ potential'!$S$40:$AC$40</c:f>
              <c:strCache>
                <c:ptCount val="11"/>
                <c:pt idx="0">
                  <c:v>Q1</c:v>
                </c:pt>
                <c:pt idx="1">
                  <c:v>Q2</c:v>
                </c:pt>
                <c:pt idx="2">
                  <c:v>Q3</c:v>
                </c:pt>
                <c:pt idx="3">
                  <c:v>Q4</c:v>
                </c:pt>
                <c:pt idx="4">
                  <c:v>Q1</c:v>
                </c:pt>
                <c:pt idx="5">
                  <c:v>Q2</c:v>
                </c:pt>
                <c:pt idx="6">
                  <c:v>Q3</c:v>
                </c:pt>
                <c:pt idx="7">
                  <c:v>Q4</c:v>
                </c:pt>
                <c:pt idx="8">
                  <c:v>Q1</c:v>
                </c:pt>
                <c:pt idx="9">
                  <c:v>Q2</c:v>
                </c:pt>
                <c:pt idx="10">
                  <c:v>Q3</c:v>
                </c:pt>
              </c:strCache>
            </c:strRef>
          </c:cat>
          <c:val>
            <c:numRef>
              <c:f>'GDP_GDP potential_LĐ potential'!$S$43:$AC$43</c:f>
              <c:numCache>
                <c:formatCode>0.0</c:formatCode>
                <c:ptCount val="11"/>
                <c:pt idx="0">
                  <c:v>0.7</c:v>
                </c:pt>
                <c:pt idx="1">
                  <c:v>0</c:v>
                </c:pt>
                <c:pt idx="2">
                  <c:v>-0.2</c:v>
                </c:pt>
                <c:pt idx="3">
                  <c:v>0</c:v>
                </c:pt>
                <c:pt idx="4">
                  <c:v>0.8</c:v>
                </c:pt>
                <c:pt idx="5">
                  <c:v>2.2000000000000002</c:v>
                </c:pt>
                <c:pt idx="6">
                  <c:v>1.5</c:v>
                </c:pt>
                <c:pt idx="7">
                  <c:v>0.4</c:v>
                </c:pt>
                <c:pt idx="8">
                  <c:v>0.9</c:v>
                </c:pt>
                <c:pt idx="9">
                  <c:v>1.2</c:v>
                </c:pt>
                <c:pt idx="10">
                  <c:v>6.4</c:v>
                </c:pt>
              </c:numCache>
            </c:numRef>
          </c:val>
          <c:extLst>
            <c:ext xmlns:c16="http://schemas.microsoft.com/office/drawing/2014/chart" uri="{C3380CC4-5D6E-409C-BE32-E72D297353CC}">
              <c16:uniqueId val="{00000004-1B0A-43C0-815F-A48A71C7B88B}"/>
            </c:ext>
          </c:extLst>
        </c:ser>
        <c:dLbls>
          <c:showLegendKey val="0"/>
          <c:showVal val="0"/>
          <c:showCatName val="0"/>
          <c:showSerName val="0"/>
          <c:showPercent val="0"/>
          <c:showBubbleSize val="0"/>
        </c:dLbls>
        <c:gapWidth val="150"/>
        <c:axId val="1824428464"/>
        <c:axId val="1"/>
      </c:barChart>
      <c:lineChart>
        <c:grouping val="standard"/>
        <c:varyColors val="0"/>
        <c:ser>
          <c:idx val="0"/>
          <c:order val="0"/>
          <c:tx>
            <c:v>Labor underutilization ratio -real</c:v>
          </c:tx>
          <c:spPr>
            <a:ln w="25400" cap="rnd">
              <a:solidFill>
                <a:schemeClr val="accent4"/>
              </a:solidFill>
              <a:round/>
            </a:ln>
            <a:effectLst/>
          </c:spPr>
          <c:marker>
            <c:symbol val="none"/>
          </c:marker>
          <c:dPt>
            <c:idx val="10"/>
            <c:bubble3D val="0"/>
            <c:spPr>
              <a:ln w="25400" cap="rnd">
                <a:solidFill>
                  <a:srgbClr val="DB4539"/>
                </a:solidFill>
                <a:round/>
              </a:ln>
              <a:effectLst/>
            </c:spPr>
            <c:extLst>
              <c:ext xmlns:c16="http://schemas.microsoft.com/office/drawing/2014/chart" uri="{C3380CC4-5D6E-409C-BE32-E72D297353CC}">
                <c16:uniqueId val="{00000006-1B0A-43C0-815F-A48A71C7B88B}"/>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'GDP_GDP potential_LĐ potential'!$S$39:$AC$40</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2019</c:v>
                  </c:pt>
                  <c:pt idx="4">
                    <c:v>2020</c:v>
                  </c:pt>
                  <c:pt idx="8">
                    <c:v>2021</c:v>
                  </c:pt>
                </c:lvl>
              </c:multiLvlStrCache>
            </c:multiLvlStrRef>
          </c:cat>
          <c:val>
            <c:numRef>
              <c:f>'GDP_GDP potential_LĐ potential'!$S$41:$AC$41</c:f>
              <c:numCache>
                <c:formatCode>0.0</c:formatCode>
                <c:ptCount val="11"/>
                <c:pt idx="0">
                  <c:v>4.7</c:v>
                </c:pt>
                <c:pt idx="1">
                  <c:v>4</c:v>
                </c:pt>
                <c:pt idx="2">
                  <c:v>3.8</c:v>
                </c:pt>
                <c:pt idx="3">
                  <c:v>4</c:v>
                </c:pt>
                <c:pt idx="4">
                  <c:v>4.8</c:v>
                </c:pt>
                <c:pt idx="5">
                  <c:v>6.2</c:v>
                </c:pt>
                <c:pt idx="6">
                  <c:v>5.5</c:v>
                </c:pt>
                <c:pt idx="7">
                  <c:v>4.4000000000000004</c:v>
                </c:pt>
                <c:pt idx="8">
                  <c:v>4.9000000000000004</c:v>
                </c:pt>
                <c:pt idx="9">
                  <c:v>5.2</c:v>
                </c:pt>
                <c:pt idx="10">
                  <c:v>10.4</c:v>
                </c:pt>
              </c:numCache>
            </c:numRef>
          </c:val>
          <c:smooth val="1"/>
          <c:extLst>
            <c:ext xmlns:c16="http://schemas.microsoft.com/office/drawing/2014/chart" uri="{C3380CC4-5D6E-409C-BE32-E72D297353CC}">
              <c16:uniqueId val="{00000007-1B0A-43C0-815F-A48A71C7B88B}"/>
            </c:ext>
          </c:extLst>
        </c:ser>
        <c:ser>
          <c:idx val="1"/>
          <c:order val="1"/>
          <c:tx>
            <c:v>Average level before Covid-19</c:v>
          </c:tx>
          <c:spPr>
            <a:ln w="28575" cap="rnd">
              <a:solidFill>
                <a:schemeClr val="accent2"/>
              </a:solidFill>
              <a:prstDash val="sysDot"/>
              <a:round/>
            </a:ln>
            <a:effectLst/>
          </c:spPr>
          <c:marker>
            <c:symbol val="none"/>
          </c:marker>
          <c:dLbls>
            <c:dLbl>
              <c:idx val="6"/>
              <c:layout>
                <c:manualLayout>
                  <c:x val="-0.46810452629435229"/>
                  <c:y val="0.11795356907124543"/>
                </c:manualLayout>
              </c:layout>
              <c:tx>
                <c:rich>
                  <a:bodyPr/>
                  <a:lstStyle/>
                  <a:p>
                    <a:pPr algn="ctr" rtl="0">
                      <a:defRPr/>
                    </a:pPr>
                    <a:r>
                      <a:rPr lang="en-US"/>
                      <a:t>Average level before COVID-19: 4%</a:t>
                    </a:r>
                  </a:p>
                  <a:p>
                    <a:pPr algn="ctr" rtl="0">
                      <a:defRPr/>
                    </a:pPr>
                    <a:endParaRPr lang="en-US"/>
                  </a:p>
                </c:rich>
              </c:tx>
              <c:spPr>
                <a:noFill/>
                <a:ln w="25400">
                  <a:noFill/>
                </a:ln>
              </c:spPr>
              <c:dLblPos val="r"/>
              <c:showLegendKey val="0"/>
              <c:showVal val="0"/>
              <c:showCatName val="0"/>
              <c:showSerName val="0"/>
              <c:showPercent val="0"/>
              <c:showBubbleSize val="0"/>
              <c:extLst>
                <c:ext xmlns:c15="http://schemas.microsoft.com/office/drawing/2012/chart" uri="{CE6537A1-D6FC-4f65-9D91-7224C49458BB}">
                  <c15:layout>
                    <c:manualLayout>
                      <c:w val="0.23435019321820902"/>
                      <c:h val="0.19652512466182395"/>
                    </c:manualLayout>
                  </c15:layout>
                  <c15:showDataLabelsRange val="0"/>
                </c:ext>
                <c:ext xmlns:c16="http://schemas.microsoft.com/office/drawing/2014/chart" uri="{C3380CC4-5D6E-409C-BE32-E72D297353CC}">
                  <c16:uniqueId val="{00000008-1B0A-43C0-815F-A48A71C7B88B}"/>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multiLvlStrRef>
              <c:f>'GDP_GDP potential_LĐ potential'!$S$39:$AC$40</c:f>
              <c:multiLvlStrCache>
                <c:ptCount val="11"/>
                <c:lvl>
                  <c:pt idx="0">
                    <c:v>Q1</c:v>
                  </c:pt>
                  <c:pt idx="1">
                    <c:v>Q2</c:v>
                  </c:pt>
                  <c:pt idx="2">
                    <c:v>Q3</c:v>
                  </c:pt>
                  <c:pt idx="3">
                    <c:v>Q4</c:v>
                  </c:pt>
                  <c:pt idx="4">
                    <c:v>Q1</c:v>
                  </c:pt>
                  <c:pt idx="5">
                    <c:v>Q2</c:v>
                  </c:pt>
                  <c:pt idx="6">
                    <c:v>Q3</c:v>
                  </c:pt>
                  <c:pt idx="7">
                    <c:v>Q4</c:v>
                  </c:pt>
                  <c:pt idx="8">
                    <c:v>Q1</c:v>
                  </c:pt>
                  <c:pt idx="9">
                    <c:v>Q2</c:v>
                  </c:pt>
                  <c:pt idx="10">
                    <c:v>Q3</c:v>
                  </c:pt>
                </c:lvl>
                <c:lvl>
                  <c:pt idx="0">
                    <c:v>2019</c:v>
                  </c:pt>
                  <c:pt idx="4">
                    <c:v>2020</c:v>
                  </c:pt>
                  <c:pt idx="8">
                    <c:v>2021</c:v>
                  </c:pt>
                </c:lvl>
              </c:multiLvlStrCache>
            </c:multiLvlStrRef>
          </c:cat>
          <c:val>
            <c:numRef>
              <c:f>'GDP_GDP potential_LĐ potential'!$S$42:$AC$42</c:f>
              <c:numCache>
                <c:formatCode>0.0</c:formatCode>
                <c:ptCount val="11"/>
                <c:pt idx="0">
                  <c:v>4</c:v>
                </c:pt>
                <c:pt idx="1">
                  <c:v>4</c:v>
                </c:pt>
                <c:pt idx="2">
                  <c:v>4</c:v>
                </c:pt>
                <c:pt idx="3">
                  <c:v>4</c:v>
                </c:pt>
                <c:pt idx="4">
                  <c:v>4</c:v>
                </c:pt>
                <c:pt idx="5">
                  <c:v>4</c:v>
                </c:pt>
                <c:pt idx="6">
                  <c:v>4</c:v>
                </c:pt>
                <c:pt idx="7">
                  <c:v>4</c:v>
                </c:pt>
                <c:pt idx="8">
                  <c:v>4</c:v>
                </c:pt>
                <c:pt idx="9">
                  <c:v>4</c:v>
                </c:pt>
                <c:pt idx="10">
                  <c:v>4</c:v>
                </c:pt>
              </c:numCache>
            </c:numRef>
          </c:val>
          <c:smooth val="0"/>
          <c:extLst>
            <c:ext xmlns:c16="http://schemas.microsoft.com/office/drawing/2014/chart" uri="{C3380CC4-5D6E-409C-BE32-E72D297353CC}">
              <c16:uniqueId val="{00000009-1B0A-43C0-815F-A48A71C7B88B}"/>
            </c:ext>
          </c:extLst>
        </c:ser>
        <c:dLbls>
          <c:showLegendKey val="0"/>
          <c:showVal val="0"/>
          <c:showCatName val="0"/>
          <c:showSerName val="0"/>
          <c:showPercent val="0"/>
          <c:showBubbleSize val="0"/>
        </c:dLbls>
        <c:marker val="1"/>
        <c:smooth val="0"/>
        <c:axId val="1824428464"/>
        <c:axId val="1"/>
      </c:lineChart>
      <c:catAx>
        <c:axId val="1824428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a:pPr>
            <a:endParaRPr lang="en-US"/>
          </a:p>
        </c:txPr>
        <c:crossAx val="1"/>
        <c:crosses val="autoZero"/>
        <c:auto val="1"/>
        <c:lblAlgn val="ctr"/>
        <c:lblOffset val="100"/>
        <c:noMultiLvlLbl val="0"/>
      </c:catAx>
      <c:valAx>
        <c:axId val="1"/>
        <c:scaling>
          <c:orientation val="minMax"/>
          <c:max val="11"/>
        </c:scaling>
        <c:delete val="0"/>
        <c:axPos val="l"/>
        <c:numFmt formatCode="0.0" sourceLinked="1"/>
        <c:majorTickMark val="none"/>
        <c:minorTickMark val="none"/>
        <c:tickLblPos val="nextTo"/>
        <c:spPr>
          <a:ln w="6350">
            <a:noFill/>
          </a:ln>
        </c:spPr>
        <c:txPr>
          <a:bodyPr rot="0" vert="horz"/>
          <a:lstStyle/>
          <a:p>
            <a:pPr>
              <a:defRPr/>
            </a:pPr>
            <a:endParaRPr lang="en-US"/>
          </a:p>
        </c:txPr>
        <c:crossAx val="1824428464"/>
        <c:crosses val="autoZero"/>
        <c:crossBetween val="between"/>
      </c:valAx>
      <c:spPr>
        <a:noFill/>
        <a:ln w="25400">
          <a:noFill/>
        </a:ln>
      </c:spPr>
    </c:plotArea>
    <c:legend>
      <c:legendPos val="r"/>
      <c:layout>
        <c:manualLayout>
          <c:xMode val="edge"/>
          <c:yMode val="edge"/>
          <c:x val="0.10791559677641764"/>
          <c:y val="9.5805371465782524E-2"/>
          <c:w val="0.75967167192803309"/>
          <c:h val="0.2509655613333972"/>
        </c:manualLayout>
      </c:layout>
      <c:overlay val="0"/>
      <c:spPr>
        <a:noFill/>
        <a:ln w="25400">
          <a:noFill/>
        </a:ln>
      </c:sp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b="0" i="0" u="none" strike="noStrike" baseline="0">
          <a:solidFill>
            <a:schemeClr val="tx1"/>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dirty="0"/>
              <a:t>Impact of</a:t>
            </a:r>
            <a:r>
              <a:rPr lang="en-US" baseline="0" dirty="0"/>
              <a:t> employees and labor productivity on GDP growth</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3059805435123818"/>
          <c:y val="0.19977995290584474"/>
          <c:w val="0.69401945648761831"/>
          <c:h val="0.51721413686229234"/>
        </c:manualLayout>
      </c:layout>
      <c:barChart>
        <c:barDir val="col"/>
        <c:grouping val="stacked"/>
        <c:varyColors val="0"/>
        <c:ser>
          <c:idx val="0"/>
          <c:order val="0"/>
          <c:tx>
            <c:v>Labour Productivity</c:v>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'Dong gop cua LD va NSLD'!$J$1:$N$1</c:f>
              <c:numCache>
                <c:formatCode>General</c:formatCode>
                <c:ptCount val="5"/>
                <c:pt idx="0">
                  <c:v>2016</c:v>
                </c:pt>
                <c:pt idx="1">
                  <c:v>2017</c:v>
                </c:pt>
                <c:pt idx="2">
                  <c:v>2018</c:v>
                </c:pt>
                <c:pt idx="3">
                  <c:v>2019</c:v>
                </c:pt>
                <c:pt idx="4">
                  <c:v>2020</c:v>
                </c:pt>
              </c:numCache>
            </c:numRef>
          </c:cat>
          <c:val>
            <c:numRef>
              <c:f>'Dong gop cua LD va NSLD'!$J$26:$N$26</c:f>
              <c:numCache>
                <c:formatCode>0.00</c:formatCode>
                <c:ptCount val="5"/>
                <c:pt idx="0">
                  <c:v>5.7429270151746481</c:v>
                </c:pt>
                <c:pt idx="1">
                  <c:v>6.0901354873579949</c:v>
                </c:pt>
                <c:pt idx="2">
                  <c:v>5.9437332566033341</c:v>
                </c:pt>
                <c:pt idx="3">
                  <c:v>6.2798642338931066</c:v>
                </c:pt>
                <c:pt idx="4">
                  <c:v>5.4789419540179463</c:v>
                </c:pt>
              </c:numCache>
            </c:numRef>
          </c:val>
          <c:extLst>
            <c:ext xmlns:c16="http://schemas.microsoft.com/office/drawing/2014/chart" uri="{C3380CC4-5D6E-409C-BE32-E72D297353CC}">
              <c16:uniqueId val="{00000000-9596-4846-9246-864D8E3C7D06}"/>
            </c:ext>
          </c:extLst>
        </c:ser>
        <c:ser>
          <c:idx val="1"/>
          <c:order val="1"/>
          <c:tx>
            <c:v>Employee number</c:v>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dLbl>
              <c:idx val="4"/>
              <c:layout>
                <c:manualLayout>
                  <c:x val="-1.0185067526415994E-16"/>
                  <c:y val="-5.55555555555556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596-4846-9246-864D8E3C7D0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'Dong gop cua LD va NSLD'!$J$1:$N$1</c:f>
              <c:numCache>
                <c:formatCode>General</c:formatCode>
                <c:ptCount val="5"/>
                <c:pt idx="0">
                  <c:v>2016</c:v>
                </c:pt>
                <c:pt idx="1">
                  <c:v>2017</c:v>
                </c:pt>
                <c:pt idx="2">
                  <c:v>2018</c:v>
                </c:pt>
                <c:pt idx="3">
                  <c:v>2019</c:v>
                </c:pt>
                <c:pt idx="4">
                  <c:v>2020</c:v>
                </c:pt>
              </c:numCache>
            </c:numRef>
          </c:cat>
          <c:val>
            <c:numRef>
              <c:f>'Dong gop cua LD va NSLD'!$J$27:$N$27</c:f>
              <c:numCache>
                <c:formatCode>0.00</c:formatCode>
                <c:ptCount val="5"/>
                <c:pt idx="0">
                  <c:v>0.44247371047156925</c:v>
                </c:pt>
                <c:pt idx="1">
                  <c:v>0.68065722507053561</c:v>
                </c:pt>
                <c:pt idx="2">
                  <c:v>1.0685439575784939</c:v>
                </c:pt>
                <c:pt idx="3">
                  <c:v>0.69396214249528576</c:v>
                </c:pt>
                <c:pt idx="4">
                  <c:v>-2.4394338007142413</c:v>
                </c:pt>
              </c:numCache>
            </c:numRef>
          </c:val>
          <c:extLst>
            <c:ext xmlns:c16="http://schemas.microsoft.com/office/drawing/2014/chart" uri="{C3380CC4-5D6E-409C-BE32-E72D297353CC}">
              <c16:uniqueId val="{00000002-9596-4846-9246-864D8E3C7D06}"/>
            </c:ext>
          </c:extLst>
        </c:ser>
        <c:ser>
          <c:idx val="2"/>
          <c:order val="2"/>
          <c:tx>
            <c:v>Combined</c:v>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numRef>
              <c:f>'Dong gop cua LD va NSLD'!$J$1:$N$1</c:f>
              <c:numCache>
                <c:formatCode>General</c:formatCode>
                <c:ptCount val="5"/>
                <c:pt idx="0">
                  <c:v>2016</c:v>
                </c:pt>
                <c:pt idx="1">
                  <c:v>2017</c:v>
                </c:pt>
                <c:pt idx="2">
                  <c:v>2018</c:v>
                </c:pt>
                <c:pt idx="3">
                  <c:v>2019</c:v>
                </c:pt>
                <c:pt idx="4">
                  <c:v>2020</c:v>
                </c:pt>
              </c:numCache>
            </c:numRef>
          </c:cat>
          <c:val>
            <c:numRef>
              <c:f>'Dong gop cua LD va NSLD'!$J$28:$N$28</c:f>
              <c:numCache>
                <c:formatCode>0.00</c:formatCode>
                <c:ptCount val="5"/>
                <c:pt idx="0">
                  <c:v>2.5410942253717407E-2</c:v>
                </c:pt>
                <c:pt idx="1">
                  <c:v>4.1452947211286874E-2</c:v>
                </c:pt>
                <c:pt idx="2">
                  <c:v>6.3511402568018363E-2</c:v>
                </c:pt>
                <c:pt idx="3">
                  <c:v>4.3579880383319766E-2</c:v>
                </c:pt>
                <c:pt idx="4">
                  <c:v>-0.13365516194782712</c:v>
                </c:pt>
              </c:numCache>
            </c:numRef>
          </c:val>
          <c:extLst>
            <c:ext xmlns:c16="http://schemas.microsoft.com/office/drawing/2014/chart" uri="{C3380CC4-5D6E-409C-BE32-E72D297353CC}">
              <c16:uniqueId val="{00000003-9596-4846-9246-864D8E3C7D06}"/>
            </c:ext>
          </c:extLst>
        </c:ser>
        <c:dLbls>
          <c:showLegendKey val="0"/>
          <c:showVal val="0"/>
          <c:showCatName val="0"/>
          <c:showSerName val="0"/>
          <c:showPercent val="0"/>
          <c:showBubbleSize val="0"/>
        </c:dLbls>
        <c:gapWidth val="150"/>
        <c:overlap val="100"/>
        <c:axId val="554048063"/>
        <c:axId val="652469279"/>
      </c:barChart>
      <c:catAx>
        <c:axId val="554048063"/>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52469279"/>
        <c:crosses val="autoZero"/>
        <c:auto val="1"/>
        <c:lblAlgn val="ctr"/>
        <c:lblOffset val="100"/>
        <c:noMultiLvlLbl val="0"/>
      </c:catAx>
      <c:valAx>
        <c:axId val="652469279"/>
        <c:scaling>
          <c:orientation val="minMax"/>
        </c:scaling>
        <c:delete val="0"/>
        <c:axPos val="l"/>
        <c:majorGridlines>
          <c:spPr>
            <a:ln w="9525" cap="flat" cmpd="sng" algn="ctr">
              <a:solidFill>
                <a:schemeClr val="tx2">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554048063"/>
        <c:crosses val="autoZero"/>
        <c:crossBetween val="between"/>
      </c:valAx>
      <c:dTable>
        <c:showHorzBorder val="1"/>
        <c:showVertBorder val="1"/>
        <c:showOutline val="1"/>
        <c:showKeys val="0"/>
        <c:spPr>
          <a:noFill/>
          <a:ln w="9525">
            <a:solidFill>
              <a:schemeClr val="tx2">
                <a:lumMod val="15000"/>
                <a:lumOff val="85000"/>
              </a:schemeClr>
            </a:solidFill>
          </a:ln>
          <a:effectLst/>
        </c:spPr>
        <c:txPr>
          <a:bodyPr rot="0" spcFirstLastPara="1" vertOverflow="ellipsis" vert="horz" wrap="square" anchor="ctr" anchorCtr="1"/>
          <a:lstStyle/>
          <a:p>
            <a:pPr rtl="0">
              <a:defRPr sz="1400" b="0" i="0" u="none" strike="noStrike" kern="1200" baseline="0">
                <a:solidFill>
                  <a:schemeClr val="tx2"/>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200" b="1" i="1" u="none" strike="noStrike" baseline="0" dirty="0">
                <a:solidFill>
                  <a:schemeClr val="tx1"/>
                </a:solidFill>
                <a:effectLst/>
              </a:rPr>
              <a:t>Role of industry and service lower in labor productivity growth</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percentStacked"/>
        <c:varyColors val="0"/>
        <c:ser>
          <c:idx val="0"/>
          <c:order val="0"/>
          <c:tx>
            <c:v>Service</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'Các biểu đồ'!$U$3:$Y$3</c:f>
              <c:numCache>
                <c:formatCode>General</c:formatCode>
                <c:ptCount val="5"/>
                <c:pt idx="0">
                  <c:v>2016</c:v>
                </c:pt>
                <c:pt idx="1">
                  <c:v>2017</c:v>
                </c:pt>
                <c:pt idx="2">
                  <c:v>2018</c:v>
                </c:pt>
                <c:pt idx="3">
                  <c:v>2019</c:v>
                </c:pt>
                <c:pt idx="4">
                  <c:v>2020</c:v>
                </c:pt>
              </c:numCache>
            </c:numRef>
          </c:cat>
          <c:val>
            <c:numRef>
              <c:f>'Các biểu đồ'!$U$299:$Y$299</c:f>
              <c:numCache>
                <c:formatCode>0.00</c:formatCode>
                <c:ptCount val="5"/>
                <c:pt idx="0">
                  <c:v>2.8857167937828292</c:v>
                </c:pt>
                <c:pt idx="1">
                  <c:v>6.2226009472440218</c:v>
                </c:pt>
                <c:pt idx="2">
                  <c:v>7.3359357563980225</c:v>
                </c:pt>
                <c:pt idx="3">
                  <c:v>3.3200846891880955</c:v>
                </c:pt>
                <c:pt idx="4">
                  <c:v>14.335450827199978</c:v>
                </c:pt>
              </c:numCache>
            </c:numRef>
          </c:val>
          <c:extLst>
            <c:ext xmlns:c16="http://schemas.microsoft.com/office/drawing/2014/chart" uri="{C3380CC4-5D6E-409C-BE32-E72D297353CC}">
              <c16:uniqueId val="{00000000-F40A-4856-B956-E13CE5F02246}"/>
            </c:ext>
          </c:extLst>
        </c:ser>
        <c:ser>
          <c:idx val="1"/>
          <c:order val="1"/>
          <c:tx>
            <c:v>Industry</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'Các biểu đồ'!$U$3:$Y$3</c:f>
              <c:numCache>
                <c:formatCode>General</c:formatCode>
                <c:ptCount val="5"/>
                <c:pt idx="0">
                  <c:v>2016</c:v>
                </c:pt>
                <c:pt idx="1">
                  <c:v>2017</c:v>
                </c:pt>
                <c:pt idx="2">
                  <c:v>2018</c:v>
                </c:pt>
                <c:pt idx="3">
                  <c:v>2019</c:v>
                </c:pt>
                <c:pt idx="4">
                  <c:v>2020</c:v>
                </c:pt>
              </c:numCache>
            </c:numRef>
          </c:cat>
          <c:val>
            <c:numRef>
              <c:f>'Các biểu đồ'!$U$300:$Y$300</c:f>
              <c:numCache>
                <c:formatCode>0.00</c:formatCode>
                <c:ptCount val="5"/>
                <c:pt idx="0">
                  <c:v>47.88036138989775</c:v>
                </c:pt>
                <c:pt idx="1">
                  <c:v>46.204019351240142</c:v>
                </c:pt>
                <c:pt idx="2">
                  <c:v>50.108516213848489</c:v>
                </c:pt>
                <c:pt idx="3">
                  <c:v>51.504497454254796</c:v>
                </c:pt>
                <c:pt idx="4">
                  <c:v>47.618186542177632</c:v>
                </c:pt>
              </c:numCache>
            </c:numRef>
          </c:val>
          <c:extLst>
            <c:ext xmlns:c16="http://schemas.microsoft.com/office/drawing/2014/chart" uri="{C3380CC4-5D6E-409C-BE32-E72D297353CC}">
              <c16:uniqueId val="{00000001-F40A-4856-B956-E13CE5F02246}"/>
            </c:ext>
          </c:extLst>
        </c:ser>
        <c:ser>
          <c:idx val="2"/>
          <c:order val="2"/>
          <c:tx>
            <c:v>Agriculture</c:v>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'Các biểu đồ'!$U$3:$Y$3</c:f>
              <c:numCache>
                <c:formatCode>General</c:formatCode>
                <c:ptCount val="5"/>
                <c:pt idx="0">
                  <c:v>2016</c:v>
                </c:pt>
                <c:pt idx="1">
                  <c:v>2017</c:v>
                </c:pt>
                <c:pt idx="2">
                  <c:v>2018</c:v>
                </c:pt>
                <c:pt idx="3">
                  <c:v>2019</c:v>
                </c:pt>
                <c:pt idx="4">
                  <c:v>2020</c:v>
                </c:pt>
              </c:numCache>
            </c:numRef>
          </c:cat>
          <c:val>
            <c:numRef>
              <c:f>'Các biểu đồ'!$U$301:$Y$301</c:f>
              <c:numCache>
                <c:formatCode>0.00</c:formatCode>
                <c:ptCount val="5"/>
                <c:pt idx="0">
                  <c:v>49.233921816319416</c:v>
                </c:pt>
                <c:pt idx="1">
                  <c:v>47.573379701515847</c:v>
                </c:pt>
                <c:pt idx="2">
                  <c:v>42.555548029753496</c:v>
                </c:pt>
                <c:pt idx="3">
                  <c:v>45.175417856557111</c:v>
                </c:pt>
                <c:pt idx="4">
                  <c:v>38.04636263062239</c:v>
                </c:pt>
              </c:numCache>
            </c:numRef>
          </c:val>
          <c:extLst>
            <c:ext xmlns:c16="http://schemas.microsoft.com/office/drawing/2014/chart" uri="{C3380CC4-5D6E-409C-BE32-E72D297353CC}">
              <c16:uniqueId val="{00000002-F40A-4856-B956-E13CE5F02246}"/>
            </c:ext>
          </c:extLst>
        </c:ser>
        <c:dLbls>
          <c:dLblPos val="ctr"/>
          <c:showLegendKey val="0"/>
          <c:showVal val="1"/>
          <c:showCatName val="0"/>
          <c:showSerName val="0"/>
          <c:showPercent val="0"/>
          <c:showBubbleSize val="0"/>
        </c:dLbls>
        <c:gapWidth val="150"/>
        <c:overlap val="100"/>
        <c:axId val="1085362271"/>
        <c:axId val="1198585215"/>
      </c:barChart>
      <c:catAx>
        <c:axId val="1085362271"/>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tx1"/>
                </a:solidFill>
                <a:latin typeface="+mn-lt"/>
                <a:ea typeface="+mn-ea"/>
                <a:cs typeface="+mn-cs"/>
              </a:defRPr>
            </a:pPr>
            <a:endParaRPr lang="en-US"/>
          </a:p>
        </c:txPr>
        <c:crossAx val="1198585215"/>
        <c:crosses val="autoZero"/>
        <c:auto val="1"/>
        <c:lblAlgn val="ctr"/>
        <c:lblOffset val="100"/>
        <c:noMultiLvlLbl val="0"/>
      </c:catAx>
      <c:valAx>
        <c:axId val="1198585215"/>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085362271"/>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977665826403855E-2"/>
          <c:y val="5.1121554578297493E-2"/>
          <c:w val="0.87575630093073586"/>
          <c:h val="0.68431228331415594"/>
        </c:manualLayout>
      </c:layout>
      <c:lineChart>
        <c:grouping val="standard"/>
        <c:varyColors val="0"/>
        <c:ser>
          <c:idx val="0"/>
          <c:order val="0"/>
          <c:tx>
            <c:strRef>
              <c:f>'tăng trưởng, lạm phát, giá cả'!$D$76</c:f>
              <c:strCache>
                <c:ptCount val="1"/>
                <c:pt idx="0">
                  <c:v>Ng.liệu nông nghiệp (2017=100)</c:v>
                </c:pt>
              </c:strCache>
            </c:strRef>
          </c:tx>
          <c:spPr>
            <a:ln w="22225" cap="rnd" cmpd="sng" algn="ctr">
              <a:solidFill>
                <a:srgbClr val="C00000"/>
              </a:solidFill>
              <a:round/>
            </a:ln>
            <a:effectLst/>
          </c:spPr>
          <c:marker>
            <c:symbol val="none"/>
          </c:marker>
          <c:dLbls>
            <c:dLbl>
              <c:idx val="9"/>
              <c:layout>
                <c:manualLayout>
                  <c:x val="-0.52172399502693745"/>
                  <c:y val="-9.8977537446373415E-2"/>
                </c:manualLayout>
              </c:layout>
              <c:tx>
                <c:rich>
                  <a:bodyPr/>
                  <a:lstStyle/>
                  <a:p>
                    <a:pPr>
                      <a:defRPr/>
                    </a:pPr>
                    <a:r>
                      <a:rPr lang="en-US"/>
                      <a:t>Agriculture raw materials</a:t>
                    </a:r>
                  </a:p>
                  <a:p>
                    <a:pPr>
                      <a:defRPr/>
                    </a:pPr>
                    <a:r>
                      <a:rPr lang="en-US"/>
                      <a:t>(2017=100)</a:t>
                    </a:r>
                  </a:p>
                </c:rich>
              </c:tx>
              <c:spPr>
                <a:noFill/>
                <a:ln>
                  <a:noFill/>
                </a:ln>
                <a:effectLst/>
              </c:spPr>
              <c:showLegendKey val="0"/>
              <c:showVal val="0"/>
              <c:showCatName val="0"/>
              <c:showSerName val="1"/>
              <c:showPercent val="0"/>
              <c:showBubbleSize val="0"/>
              <c:extLst>
                <c:ext xmlns:c15="http://schemas.microsoft.com/office/drawing/2012/chart" uri="{CE6537A1-D6FC-4f65-9D91-7224C49458BB}">
                  <c15:layout>
                    <c:manualLayout>
                      <c:w val="0.25710286509869296"/>
                      <c:h val="0.31476625662756008"/>
                    </c:manualLayout>
                  </c15:layout>
                  <c15:showDataLabelsRange val="0"/>
                </c:ext>
                <c:ext xmlns:c16="http://schemas.microsoft.com/office/drawing/2014/chart" uri="{C3380CC4-5D6E-409C-BE32-E72D297353CC}">
                  <c16:uniqueId val="{00000000-28A4-4552-BBF8-3C2E4717D9F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cả'!$D$93:$D$108</c:f>
              <c:numCache>
                <c:formatCode>0.0</c:formatCode>
                <c:ptCount val="16"/>
                <c:pt idx="0">
                  <c:v>98.988100000000003</c:v>
                </c:pt>
                <c:pt idx="1">
                  <c:v>99.795699999999997</c:v>
                </c:pt>
                <c:pt idx="2">
                  <c:v>93.895200000000003</c:v>
                </c:pt>
                <c:pt idx="3">
                  <c:v>93.192099999999996</c:v>
                </c:pt>
                <c:pt idx="4">
                  <c:v>94.066199999999995</c:v>
                </c:pt>
                <c:pt idx="5">
                  <c:v>86.759500000000003</c:v>
                </c:pt>
                <c:pt idx="6">
                  <c:v>90.427099999999996</c:v>
                </c:pt>
                <c:pt idx="7">
                  <c:v>101.8006</c:v>
                </c:pt>
                <c:pt idx="8">
                  <c:v>106.8459</c:v>
                </c:pt>
                <c:pt idx="9">
                  <c:v>132.1909</c:v>
                </c:pt>
                <c:pt idx="10">
                  <c:v>110.7336</c:v>
                </c:pt>
                <c:pt idx="11">
                  <c:v>97.843999999999994</c:v>
                </c:pt>
                <c:pt idx="12">
                  <c:v>91.226799999999997</c:v>
                </c:pt>
                <c:pt idx="13">
                  <c:v>88.889700000000005</c:v>
                </c:pt>
                <c:pt idx="14">
                  <c:v>88.952699999999993</c:v>
                </c:pt>
                <c:pt idx="15">
                  <c:v>90.0625</c:v>
                </c:pt>
              </c:numCache>
            </c:numRef>
          </c:val>
          <c:smooth val="0"/>
          <c:extLst>
            <c:ext xmlns:c16="http://schemas.microsoft.com/office/drawing/2014/chart" uri="{C3380CC4-5D6E-409C-BE32-E72D297353CC}">
              <c16:uniqueId val="{00000001-28A4-4552-BBF8-3C2E4717D9F7}"/>
            </c:ext>
          </c:extLst>
        </c:ser>
        <c:ser>
          <c:idx val="1"/>
          <c:order val="1"/>
          <c:tx>
            <c:strRef>
              <c:f>'tăng trưởng, lạm phát, giá cả'!$E$76</c:f>
              <c:strCache>
                <c:ptCount val="1"/>
                <c:pt idx="0">
                  <c:v>Kim loại (2017=100)</c:v>
                </c:pt>
              </c:strCache>
            </c:strRef>
          </c:tx>
          <c:spPr>
            <a:ln w="22225" cap="rnd" cmpd="sng" algn="ctr">
              <a:solidFill>
                <a:schemeClr val="accent2"/>
              </a:solidFill>
              <a:round/>
            </a:ln>
            <a:effectLst/>
          </c:spPr>
          <c:marker>
            <c:symbol val="none"/>
          </c:marker>
          <c:dLbls>
            <c:dLbl>
              <c:idx val="9"/>
              <c:layout>
                <c:manualLayout>
                  <c:x val="-0.24833153208790085"/>
                  <c:y val="-5.772809573863219E-2"/>
                </c:manualLayout>
              </c:layout>
              <c:tx>
                <c:rich>
                  <a:bodyPr/>
                  <a:lstStyle/>
                  <a:p>
                    <a:r>
                      <a:rPr lang="en-US"/>
                      <a:t>Metal</a:t>
                    </a:r>
                  </a:p>
                  <a:p>
                    <a:r>
                      <a:rPr lang="en-US"/>
                      <a:t>(2017=100)</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28A4-4552-BBF8-3C2E4717D9F7}"/>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cả'!$E$93:$E$108</c:f>
              <c:numCache>
                <c:formatCode>0.0</c:formatCode>
                <c:ptCount val="16"/>
                <c:pt idx="0">
                  <c:v>107.9935</c:v>
                </c:pt>
                <c:pt idx="1">
                  <c:v>114.5078</c:v>
                </c:pt>
                <c:pt idx="2">
                  <c:v>113.3785</c:v>
                </c:pt>
                <c:pt idx="3">
                  <c:v>106.4141</c:v>
                </c:pt>
                <c:pt idx="4">
                  <c:v>103.517</c:v>
                </c:pt>
                <c:pt idx="5">
                  <c:v>100.64449999999999</c:v>
                </c:pt>
                <c:pt idx="6">
                  <c:v>120.1138</c:v>
                </c:pt>
                <c:pt idx="7">
                  <c:v>133.5025</c:v>
                </c:pt>
                <c:pt idx="8">
                  <c:v>158.8313</c:v>
                </c:pt>
                <c:pt idx="9">
                  <c:v>178.67099999999999</c:v>
                </c:pt>
                <c:pt idx="10">
                  <c:v>179.0265</c:v>
                </c:pt>
                <c:pt idx="11">
                  <c:v>177.4221</c:v>
                </c:pt>
                <c:pt idx="12">
                  <c:v>174.5772</c:v>
                </c:pt>
                <c:pt idx="13">
                  <c:v>170.38159999999999</c:v>
                </c:pt>
                <c:pt idx="14">
                  <c:v>165.69810000000001</c:v>
                </c:pt>
                <c:pt idx="15">
                  <c:v>161.05369999999999</c:v>
                </c:pt>
              </c:numCache>
            </c:numRef>
          </c:val>
          <c:smooth val="0"/>
          <c:extLst>
            <c:ext xmlns:c16="http://schemas.microsoft.com/office/drawing/2014/chart" uri="{C3380CC4-5D6E-409C-BE32-E72D297353CC}">
              <c16:uniqueId val="{00000003-28A4-4552-BBF8-3C2E4717D9F7}"/>
            </c:ext>
          </c:extLst>
        </c:ser>
        <c:ser>
          <c:idx val="2"/>
          <c:order val="2"/>
          <c:tx>
            <c:strRef>
              <c:f>'tăng trưởng, lạm phát, giá cả'!$F$76</c:f>
              <c:strCache>
                <c:ptCount val="1"/>
                <c:pt idx="0">
                  <c:v>Lương thực (2017=100)</c:v>
                </c:pt>
              </c:strCache>
            </c:strRef>
          </c:tx>
          <c:spPr>
            <a:ln w="22225" cap="rnd" cmpd="sng" algn="ctr">
              <a:solidFill>
                <a:schemeClr val="accent3"/>
              </a:solidFill>
              <a:round/>
            </a:ln>
            <a:effectLst/>
          </c:spPr>
          <c:marker>
            <c:symbol val="none"/>
          </c:marker>
          <c:dLbls>
            <c:dLbl>
              <c:idx val="13"/>
              <c:layout>
                <c:manualLayout>
                  <c:x val="-2.470494558966646E-2"/>
                  <c:y val="-0.21939179289335822"/>
                </c:manualLayout>
              </c:layout>
              <c:tx>
                <c:rich>
                  <a:bodyPr/>
                  <a:lstStyle/>
                  <a:p>
                    <a:r>
                      <a:rPr lang="en-US"/>
                      <a:t>Food</a:t>
                    </a:r>
                  </a:p>
                  <a:p>
                    <a:r>
                      <a:rPr lang="en-US"/>
                      <a:t>(2017=100)</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28A4-4552-BBF8-3C2E4717D9F7}"/>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cả'!$F$93:$F$108</c:f>
              <c:numCache>
                <c:formatCode>0.0</c:formatCode>
                <c:ptCount val="16"/>
                <c:pt idx="0">
                  <c:v>95.478999999999999</c:v>
                </c:pt>
                <c:pt idx="1">
                  <c:v>96.307500000000005</c:v>
                </c:pt>
                <c:pt idx="2">
                  <c:v>94.611800000000002</c:v>
                </c:pt>
                <c:pt idx="3">
                  <c:v>96.567700000000002</c:v>
                </c:pt>
                <c:pt idx="4">
                  <c:v>97.540800000000004</c:v>
                </c:pt>
                <c:pt idx="5">
                  <c:v>92.896900000000002</c:v>
                </c:pt>
                <c:pt idx="6">
                  <c:v>95.1417</c:v>
                </c:pt>
                <c:pt idx="7">
                  <c:v>103.82250000000001</c:v>
                </c:pt>
                <c:pt idx="8">
                  <c:v>115.0179</c:v>
                </c:pt>
                <c:pt idx="9">
                  <c:v>125.3638</c:v>
                </c:pt>
                <c:pt idx="10">
                  <c:v>117.7016</c:v>
                </c:pt>
                <c:pt idx="11">
                  <c:v>116.86660000000001</c:v>
                </c:pt>
                <c:pt idx="12">
                  <c:v>118.60420000000001</c:v>
                </c:pt>
                <c:pt idx="13">
                  <c:v>116.53440000000001</c:v>
                </c:pt>
                <c:pt idx="14">
                  <c:v>114.76300000000001</c:v>
                </c:pt>
                <c:pt idx="15">
                  <c:v>114.0003</c:v>
                </c:pt>
              </c:numCache>
            </c:numRef>
          </c:val>
          <c:smooth val="0"/>
          <c:extLst>
            <c:ext xmlns:c16="http://schemas.microsoft.com/office/drawing/2014/chart" uri="{C3380CC4-5D6E-409C-BE32-E72D297353CC}">
              <c16:uniqueId val="{00000005-28A4-4552-BBF8-3C2E4717D9F7}"/>
            </c:ext>
          </c:extLst>
        </c:ser>
        <c:ser>
          <c:idx val="3"/>
          <c:order val="3"/>
          <c:tx>
            <c:strRef>
              <c:f>'tăng trưởng, lạm phát, giá cả'!$G$76</c:f>
              <c:strCache>
                <c:ptCount val="1"/>
                <c:pt idx="0">
                  <c:v>Đồ uống (2017=100)</c:v>
                </c:pt>
              </c:strCache>
            </c:strRef>
          </c:tx>
          <c:spPr>
            <a:ln w="22225" cap="rnd" cmpd="sng" algn="ctr">
              <a:solidFill>
                <a:schemeClr val="accent4"/>
              </a:solidFill>
              <a:prstDash val="sysDash"/>
              <a:round/>
            </a:ln>
            <a:effectLst/>
          </c:spPr>
          <c:marker>
            <c:symbol val="none"/>
          </c:marker>
          <c:dLbls>
            <c:dLbl>
              <c:idx val="11"/>
              <c:layout>
                <c:manualLayout>
                  <c:x val="-0.15794465372490768"/>
                  <c:y val="0.1744253655040108"/>
                </c:manualLayout>
              </c:layout>
              <c:tx>
                <c:rich>
                  <a:bodyPr/>
                  <a:lstStyle/>
                  <a:p>
                    <a:r>
                      <a:rPr lang="en-US"/>
                      <a:t>Beverages(2017=100)</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28A4-4552-BBF8-3C2E4717D9F7}"/>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cả'!$G$93:$G$108</c:f>
              <c:numCache>
                <c:formatCode>0.0</c:formatCode>
                <c:ptCount val="16"/>
                <c:pt idx="0">
                  <c:v>87.058300000000003</c:v>
                </c:pt>
                <c:pt idx="1">
                  <c:v>86.439099999999996</c:v>
                </c:pt>
                <c:pt idx="2">
                  <c:v>87.278599999999997</c:v>
                </c:pt>
                <c:pt idx="3">
                  <c:v>92.599100000000007</c:v>
                </c:pt>
                <c:pt idx="4">
                  <c:v>92.735500000000002</c:v>
                </c:pt>
                <c:pt idx="5">
                  <c:v>88.695300000000003</c:v>
                </c:pt>
                <c:pt idx="6">
                  <c:v>92.536100000000005</c:v>
                </c:pt>
                <c:pt idx="7">
                  <c:v>91.770099999999999</c:v>
                </c:pt>
                <c:pt idx="8">
                  <c:v>96.513400000000004</c:v>
                </c:pt>
                <c:pt idx="9">
                  <c:v>105.0732</c:v>
                </c:pt>
                <c:pt idx="10">
                  <c:v>101.0625</c:v>
                </c:pt>
                <c:pt idx="11">
                  <c:v>96.851299999999995</c:v>
                </c:pt>
                <c:pt idx="12">
                  <c:v>93.580699999999993</c:v>
                </c:pt>
                <c:pt idx="13">
                  <c:v>91.190600000000003</c:v>
                </c:pt>
                <c:pt idx="14">
                  <c:v>89.492099999999994</c:v>
                </c:pt>
                <c:pt idx="15">
                  <c:v>88.314700000000002</c:v>
                </c:pt>
              </c:numCache>
            </c:numRef>
          </c:val>
          <c:smooth val="0"/>
          <c:extLst>
            <c:ext xmlns:c16="http://schemas.microsoft.com/office/drawing/2014/chart" uri="{C3380CC4-5D6E-409C-BE32-E72D297353CC}">
              <c16:uniqueId val="{00000007-28A4-4552-BBF8-3C2E4717D9F7}"/>
            </c:ext>
          </c:extLst>
        </c:ser>
        <c:ser>
          <c:idx val="4"/>
          <c:order val="4"/>
          <c:tx>
            <c:strRef>
              <c:f>'tăng trưởng, lạm phát, giá cả'!$H$76</c:f>
              <c:strCache>
                <c:ptCount val="1"/>
                <c:pt idx="0">
                  <c:v>Dầu (USD/thùng)</c:v>
                </c:pt>
              </c:strCache>
            </c:strRef>
          </c:tx>
          <c:spPr>
            <a:ln w="22225" cap="rnd" cmpd="sng" algn="ctr">
              <a:solidFill>
                <a:schemeClr val="accent5"/>
              </a:solidFill>
              <a:round/>
            </a:ln>
            <a:effectLst/>
          </c:spPr>
          <c:marker>
            <c:symbol val="none"/>
          </c:marker>
          <c:dLbls>
            <c:dLbl>
              <c:idx val="3"/>
              <c:layout>
                <c:manualLayout>
                  <c:x val="1.8666821059132314E-2"/>
                  <c:y val="-1.8553975717064242E-2"/>
                </c:manualLayout>
              </c:layout>
              <c:tx>
                <c:rich>
                  <a:bodyPr/>
                  <a:lstStyle/>
                  <a:p>
                    <a:r>
                      <a:rPr lang="en-US"/>
                      <a:t>Oil</a:t>
                    </a:r>
                  </a:p>
                  <a:p>
                    <a:r>
                      <a:rPr lang="en-US"/>
                      <a:t>(USD/barrel)</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28A4-4552-BBF8-3C2E4717D9F7}"/>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cả'!$H$93:$H$108</c:f>
              <c:numCache>
                <c:formatCode>0.0</c:formatCode>
                <c:ptCount val="16"/>
                <c:pt idx="0">
                  <c:v>63.575000000000003</c:v>
                </c:pt>
                <c:pt idx="1">
                  <c:v>67.704999999999998</c:v>
                </c:pt>
                <c:pt idx="2">
                  <c:v>61.445</c:v>
                </c:pt>
                <c:pt idx="3">
                  <c:v>62.02</c:v>
                </c:pt>
                <c:pt idx="4">
                  <c:v>50.744999999999997</c:v>
                </c:pt>
                <c:pt idx="5">
                  <c:v>33.17</c:v>
                </c:pt>
                <c:pt idx="6">
                  <c:v>43.015000000000001</c:v>
                </c:pt>
                <c:pt idx="7">
                  <c:v>45.04</c:v>
                </c:pt>
                <c:pt idx="8">
                  <c:v>60.655000000000001</c:v>
                </c:pt>
                <c:pt idx="9">
                  <c:v>68.080500000000001</c:v>
                </c:pt>
                <c:pt idx="10">
                  <c:v>73.008099999999999</c:v>
                </c:pt>
                <c:pt idx="11">
                  <c:v>70.433899999999994</c:v>
                </c:pt>
                <c:pt idx="12">
                  <c:v>67.5642</c:v>
                </c:pt>
                <c:pt idx="13">
                  <c:v>66.194299999999998</c:v>
                </c:pt>
                <c:pt idx="14">
                  <c:v>64.265500000000003</c:v>
                </c:pt>
                <c:pt idx="15">
                  <c:v>63.407400000000003</c:v>
                </c:pt>
              </c:numCache>
            </c:numRef>
          </c:val>
          <c:smooth val="0"/>
          <c:extLst>
            <c:ext xmlns:c16="http://schemas.microsoft.com/office/drawing/2014/chart" uri="{C3380CC4-5D6E-409C-BE32-E72D297353CC}">
              <c16:uniqueId val="{00000009-28A4-4552-BBF8-3C2E4717D9F7}"/>
            </c:ext>
          </c:extLst>
        </c:ser>
        <c:ser>
          <c:idx val="5"/>
          <c:order val="5"/>
          <c:tx>
            <c:strRef>
              <c:f>'tăng trưởng, lạm phát, giá cả'!$I$76</c:f>
              <c:strCache>
                <c:ptCount val="1"/>
                <c:pt idx="0">
                  <c:v>Than (USD/thùng)</c:v>
                </c:pt>
              </c:strCache>
            </c:strRef>
          </c:tx>
          <c:spPr>
            <a:ln w="22225" cap="rnd" cmpd="sng" algn="ctr">
              <a:solidFill>
                <a:schemeClr val="accent6"/>
              </a:solidFill>
              <a:round/>
            </a:ln>
            <a:effectLst/>
          </c:spPr>
          <c:marker>
            <c:symbol val="none"/>
          </c:marker>
          <c:dLbls>
            <c:dLbl>
              <c:idx val="1"/>
              <c:layout>
                <c:manualLayout>
                  <c:x val="-6.2231195459541915E-2"/>
                  <c:y val="-7.8952900671588708E-2"/>
                </c:manualLayout>
              </c:layout>
              <c:tx>
                <c:rich>
                  <a:bodyPr/>
                  <a:lstStyle/>
                  <a:p>
                    <a:r>
                      <a:rPr lang="en-US"/>
                      <a:t>Coal</a:t>
                    </a:r>
                  </a:p>
                  <a:p>
                    <a:r>
                      <a:rPr lang="en-US"/>
                      <a:t>(USD/barrel)</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28A4-4552-BBF8-3C2E4717D9F7}"/>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multiLvlStrRef>
              <c:f>'tăng trưởng, lạm phát, giá cả'!$A$93:$B$108</c:f>
              <c:multiLvlStrCache>
                <c:ptCount val="16"/>
                <c:lvl>
                  <c:pt idx="0">
                    <c:v>Q1</c:v>
                  </c:pt>
                  <c:pt idx="1">
                    <c:v>Q2</c:v>
                  </c:pt>
                  <c:pt idx="2">
                    <c:v>Q3</c:v>
                  </c:pt>
                  <c:pt idx="3">
                    <c:v>Q4</c:v>
                  </c:pt>
                  <c:pt idx="4">
                    <c:v>Q1</c:v>
                  </c:pt>
                  <c:pt idx="5">
                    <c:v>Q2</c:v>
                  </c:pt>
                  <c:pt idx="6">
                    <c:v>Q3</c:v>
                  </c:pt>
                  <c:pt idx="7">
                    <c:v>Q4</c:v>
                  </c:pt>
                  <c:pt idx="8">
                    <c:v>Q1</c:v>
                  </c:pt>
                  <c:pt idx="9">
                    <c:v>Q2</c:v>
                  </c:pt>
                  <c:pt idx="10">
                    <c:v>Q3</c:v>
                  </c:pt>
                  <c:pt idx="11">
                    <c:v>Q4</c:v>
                  </c:pt>
                  <c:pt idx="12">
                    <c:v>Q1</c:v>
                  </c:pt>
                  <c:pt idx="13">
                    <c:v>Q2</c:v>
                  </c:pt>
                  <c:pt idx="14">
                    <c:v>Q3</c:v>
                  </c:pt>
                  <c:pt idx="15">
                    <c:v>Q4</c:v>
                  </c:pt>
                </c:lvl>
                <c:lvl>
                  <c:pt idx="0">
                    <c:v>2019</c:v>
                  </c:pt>
                  <c:pt idx="4">
                    <c:v>2020</c:v>
                  </c:pt>
                  <c:pt idx="8">
                    <c:v>2021</c:v>
                  </c:pt>
                  <c:pt idx="12">
                    <c:v>2022</c:v>
                  </c:pt>
                </c:lvl>
              </c:multiLvlStrCache>
            </c:multiLvlStrRef>
          </c:cat>
          <c:val>
            <c:numRef>
              <c:f>'tăng trưởng, lạm phát, giá cả'!$I$93:$I$108</c:f>
              <c:numCache>
                <c:formatCode>0.0</c:formatCode>
                <c:ptCount val="16"/>
                <c:pt idx="0">
                  <c:v>20.080200000000001</c:v>
                </c:pt>
                <c:pt idx="1">
                  <c:v>18.259899999999998</c:v>
                </c:pt>
                <c:pt idx="2">
                  <c:v>17.979800000000001</c:v>
                </c:pt>
                <c:pt idx="3">
                  <c:v>19.311800000000002</c:v>
                </c:pt>
                <c:pt idx="4">
                  <c:v>15.801</c:v>
                </c:pt>
                <c:pt idx="5">
                  <c:v>10.3285</c:v>
                </c:pt>
                <c:pt idx="6">
                  <c:v>13.394</c:v>
                </c:pt>
                <c:pt idx="7">
                  <c:v>14.0246</c:v>
                </c:pt>
                <c:pt idx="8">
                  <c:v>18.886800000000001</c:v>
                </c:pt>
                <c:pt idx="9">
                  <c:v>21.198899999999998</c:v>
                </c:pt>
                <c:pt idx="10">
                  <c:v>22.7333</c:v>
                </c:pt>
                <c:pt idx="11">
                  <c:v>21.931699999999999</c:v>
                </c:pt>
                <c:pt idx="12">
                  <c:v>21.0382</c:v>
                </c:pt>
                <c:pt idx="13">
                  <c:v>20.611599999999999</c:v>
                </c:pt>
                <c:pt idx="14">
                  <c:v>20.010999999999999</c:v>
                </c:pt>
                <c:pt idx="15">
                  <c:v>19.7438</c:v>
                </c:pt>
              </c:numCache>
            </c:numRef>
          </c:val>
          <c:smooth val="0"/>
          <c:extLst>
            <c:ext xmlns:c16="http://schemas.microsoft.com/office/drawing/2014/chart" uri="{C3380CC4-5D6E-409C-BE32-E72D297353CC}">
              <c16:uniqueId val="{0000000B-28A4-4552-BBF8-3C2E4717D9F7}"/>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674317312"/>
        <c:axId val="-674305888"/>
      </c:lineChart>
      <c:catAx>
        <c:axId val="-674317312"/>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vert="horz"/>
          <a:lstStyle/>
          <a:p>
            <a:pPr>
              <a:defRPr/>
            </a:pPr>
            <a:endParaRPr lang="en-US"/>
          </a:p>
        </c:txPr>
        <c:crossAx val="-674305888"/>
        <c:crosses val="autoZero"/>
        <c:auto val="1"/>
        <c:lblAlgn val="ctr"/>
        <c:lblOffset val="100"/>
        <c:noMultiLvlLbl val="0"/>
      </c:catAx>
      <c:valAx>
        <c:axId val="-674305888"/>
        <c:scaling>
          <c:orientation val="minMax"/>
        </c:scaling>
        <c:delete val="0"/>
        <c:axPos val="l"/>
        <c:numFmt formatCode="0.0" sourceLinked="1"/>
        <c:majorTickMark val="none"/>
        <c:minorTickMark val="none"/>
        <c:tickLblPos val="nextTo"/>
        <c:spPr>
          <a:noFill/>
          <a:ln>
            <a:noFill/>
          </a:ln>
          <a:effectLst/>
        </c:spPr>
        <c:txPr>
          <a:bodyPr rot="-60000000" vert="horz"/>
          <a:lstStyle/>
          <a:p>
            <a:pPr>
              <a:defRPr/>
            </a:pPr>
            <a:endParaRPr lang="en-US"/>
          </a:p>
        </c:txPr>
        <c:crossAx val="-674317312"/>
        <c:crosses val="autoZero"/>
        <c:crossBetween val="between"/>
      </c:valAx>
      <c:spPr>
        <a:solidFill>
          <a:schemeClr val="bg1"/>
        </a:solidFill>
        <a:ln>
          <a:noFill/>
        </a:ln>
        <a:effectLst/>
      </c:spPr>
    </c:plotArea>
    <c:plotVisOnly val="1"/>
    <c:dispBlanksAs val="gap"/>
    <c:showDLblsOverMax val="0"/>
  </c:chart>
  <c:spPr>
    <a:solidFill>
      <a:schemeClr val="bg1"/>
    </a:solidFill>
    <a:ln w="9525" cap="flat" cmpd="sng" algn="ctr">
      <a:solidFill>
        <a:schemeClr val="dk1">
          <a:lumMod val="15000"/>
          <a:lumOff val="85000"/>
        </a:schemeClr>
      </a:solidFill>
      <a:round/>
    </a:ln>
    <a:effectLst/>
  </c:spPr>
  <c:txPr>
    <a:bodyPr/>
    <a:lstStyle/>
    <a:p>
      <a:pPr>
        <a:defRPr sz="16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'Tác động giá hàng hóa'!$O$42</c:f>
              <c:strCache>
                <c:ptCount val="1"/>
                <c:pt idx="0">
                  <c:v>Giá dầu</c:v>
                </c:pt>
              </c:strCache>
            </c:strRef>
          </c:tx>
          <c:spPr>
            <a:ln w="28575" cap="rnd">
              <a:solidFill>
                <a:schemeClr val="accent1"/>
              </a:solidFill>
              <a:round/>
            </a:ln>
            <a:effectLst/>
          </c:spPr>
          <c:marker>
            <c:symbol val="none"/>
          </c:marker>
          <c:dLbls>
            <c:dLbl>
              <c:idx val="6"/>
              <c:layout>
                <c:manualLayout>
                  <c:x val="2.0271334382311337E-2"/>
                  <c:y val="-3.2962460728552238E-2"/>
                </c:manualLayout>
              </c:layout>
              <c:tx>
                <c:rich>
                  <a:bodyPr/>
                  <a:lstStyle/>
                  <a:p>
                    <a:r>
                      <a:rPr lang="en-US"/>
                      <a:t>Oil price</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E22-40FE-9082-E2AE0E60AA01}"/>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'Tác động giá hàng hóa'!$M$43:$N$54</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'Tác động giá hàng hóa'!$O$43:$O$54</c:f>
              <c:numCache>
                <c:formatCode>0.00</c:formatCode>
                <c:ptCount val="12"/>
                <c:pt idx="0">
                  <c:v>3.8999999999999998E-3</c:v>
                </c:pt>
                <c:pt idx="1">
                  <c:v>-6.0000000000000001E-3</c:v>
                </c:pt>
                <c:pt idx="2">
                  <c:v>0.21129999999999999</c:v>
                </c:pt>
                <c:pt idx="3">
                  <c:v>0.6875</c:v>
                </c:pt>
                <c:pt idx="4">
                  <c:v>0.94630000000000003</c:v>
                </c:pt>
                <c:pt idx="5">
                  <c:v>1.1387</c:v>
                </c:pt>
                <c:pt idx="6">
                  <c:v>1.0478000000000001</c:v>
                </c:pt>
                <c:pt idx="7">
                  <c:v>0.64149999999999996</c:v>
                </c:pt>
                <c:pt idx="8">
                  <c:v>0.43769999999999998</c:v>
                </c:pt>
                <c:pt idx="9">
                  <c:v>0.28649999999999998</c:v>
                </c:pt>
                <c:pt idx="10">
                  <c:v>0.15260000000000001</c:v>
                </c:pt>
                <c:pt idx="11">
                  <c:v>3.9600000000000003E-2</c:v>
                </c:pt>
              </c:numCache>
            </c:numRef>
          </c:val>
          <c:smooth val="1"/>
          <c:extLst>
            <c:ext xmlns:c16="http://schemas.microsoft.com/office/drawing/2014/chart" uri="{C3380CC4-5D6E-409C-BE32-E72D297353CC}">
              <c16:uniqueId val="{00000001-CE22-40FE-9082-E2AE0E60AA01}"/>
            </c:ext>
          </c:extLst>
        </c:ser>
        <c:ser>
          <c:idx val="1"/>
          <c:order val="1"/>
          <c:tx>
            <c:strRef>
              <c:f>'Tác động giá hàng hóa'!$P$42</c:f>
              <c:strCache>
                <c:ptCount val="1"/>
                <c:pt idx="0">
                  <c:v>Giá kim loại</c:v>
                </c:pt>
              </c:strCache>
            </c:strRef>
          </c:tx>
          <c:spPr>
            <a:ln w="28575" cap="rnd">
              <a:solidFill>
                <a:schemeClr val="accent2"/>
              </a:solidFill>
              <a:round/>
            </a:ln>
            <a:effectLst/>
          </c:spPr>
          <c:marker>
            <c:symbol val="none"/>
          </c:marker>
          <c:dLbls>
            <c:dLbl>
              <c:idx val="5"/>
              <c:layout>
                <c:manualLayout>
                  <c:x val="-0.21318952686741027"/>
                  <c:y val="-7.2534982933790779E-2"/>
                </c:manualLayout>
              </c:layout>
              <c:tx>
                <c:rich>
                  <a:bodyPr/>
                  <a:lstStyle/>
                  <a:p>
                    <a:r>
                      <a:rPr lang="en-US"/>
                      <a:t>Metal price</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E22-40FE-9082-E2AE0E60AA01}"/>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'Tác động giá hàng hóa'!$M$43:$N$54</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'Tác động giá hàng hóa'!$P$43:$P$54</c:f>
              <c:numCache>
                <c:formatCode>0.00</c:formatCode>
                <c:ptCount val="12"/>
                <c:pt idx="0">
                  <c:v>1.7500000000000002E-2</c:v>
                </c:pt>
                <c:pt idx="1">
                  <c:v>4.9299999999999997E-2</c:v>
                </c:pt>
                <c:pt idx="2">
                  <c:v>8.5199999999999998E-2</c:v>
                </c:pt>
                <c:pt idx="3">
                  <c:v>0.1183</c:v>
                </c:pt>
                <c:pt idx="4">
                  <c:v>0.13650000000000001</c:v>
                </c:pt>
                <c:pt idx="5">
                  <c:v>0.14549999999999999</c:v>
                </c:pt>
                <c:pt idx="6">
                  <c:v>0.1484</c:v>
                </c:pt>
                <c:pt idx="7">
                  <c:v>0.1487</c:v>
                </c:pt>
                <c:pt idx="8">
                  <c:v>0.1384</c:v>
                </c:pt>
                <c:pt idx="9">
                  <c:v>0.1143</c:v>
                </c:pt>
                <c:pt idx="10">
                  <c:v>8.0199999999999994E-2</c:v>
                </c:pt>
                <c:pt idx="11">
                  <c:v>4.0800000000000003E-2</c:v>
                </c:pt>
              </c:numCache>
            </c:numRef>
          </c:val>
          <c:smooth val="1"/>
          <c:extLst>
            <c:ext xmlns:c16="http://schemas.microsoft.com/office/drawing/2014/chart" uri="{C3380CC4-5D6E-409C-BE32-E72D297353CC}">
              <c16:uniqueId val="{00000003-CE22-40FE-9082-E2AE0E60AA01}"/>
            </c:ext>
          </c:extLst>
        </c:ser>
        <c:ser>
          <c:idx val="2"/>
          <c:order val="2"/>
          <c:tx>
            <c:strRef>
              <c:f>'Tác động giá hàng hóa'!$Q$42</c:f>
              <c:strCache>
                <c:ptCount val="1"/>
                <c:pt idx="0">
                  <c:v>Giá lương thực</c:v>
                </c:pt>
              </c:strCache>
            </c:strRef>
          </c:tx>
          <c:spPr>
            <a:ln w="28575" cap="rnd">
              <a:solidFill>
                <a:schemeClr val="accent3"/>
              </a:solidFill>
              <a:prstDash val="sysDash"/>
              <a:round/>
            </a:ln>
            <a:effectLst/>
          </c:spPr>
          <c:marker>
            <c:symbol val="none"/>
          </c:marker>
          <c:dLbls>
            <c:dLbl>
              <c:idx val="5"/>
              <c:layout>
                <c:manualLayout>
                  <c:x val="-6.2337634237733981E-2"/>
                  <c:y val="-7.7606130738183426E-2"/>
                </c:manualLayout>
              </c:layout>
              <c:tx>
                <c:rich>
                  <a:bodyPr/>
                  <a:lstStyle/>
                  <a:p>
                    <a:r>
                      <a:rPr lang="en-US"/>
                      <a:t>Food price</a:t>
                    </a:r>
                  </a:p>
                </c:rich>
              </c:tx>
              <c:showLegendKey val="0"/>
              <c:showVal val="0"/>
              <c:showCatName val="0"/>
              <c:showSerName val="1"/>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CE22-40FE-9082-E2AE0E60AA01}"/>
                </c:ext>
              </c:extLst>
            </c:dLbl>
            <c:spPr>
              <a:noFill/>
              <a:ln>
                <a:noFill/>
              </a:ln>
              <a:effectLst/>
            </c:spPr>
            <c:txPr>
              <a:bodyPr rot="0" vert="horz"/>
              <a:lstStyle/>
              <a:p>
                <a:pPr>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'Tác động giá hàng hóa'!$M$43:$N$54</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'Tác động giá hàng hóa'!$Q$43:$Q$54</c:f>
              <c:numCache>
                <c:formatCode>0.00</c:formatCode>
                <c:ptCount val="12"/>
                <c:pt idx="0">
                  <c:v>0.57050000000000001</c:v>
                </c:pt>
                <c:pt idx="1">
                  <c:v>0.74609999999999999</c:v>
                </c:pt>
                <c:pt idx="2">
                  <c:v>0.83150000000000002</c:v>
                </c:pt>
                <c:pt idx="3">
                  <c:v>0.88429999999999997</c:v>
                </c:pt>
                <c:pt idx="4">
                  <c:v>0.443</c:v>
                </c:pt>
                <c:pt idx="5">
                  <c:v>0.34100000000000003</c:v>
                </c:pt>
                <c:pt idx="6">
                  <c:v>0.29959999999999998</c:v>
                </c:pt>
                <c:pt idx="7">
                  <c:v>0.2427</c:v>
                </c:pt>
                <c:pt idx="8">
                  <c:v>0.16259999999999999</c:v>
                </c:pt>
                <c:pt idx="9">
                  <c:v>0.12039999999999999</c:v>
                </c:pt>
                <c:pt idx="10">
                  <c:v>7.8899999999999998E-2</c:v>
                </c:pt>
                <c:pt idx="11">
                  <c:v>3.9300000000000002E-2</c:v>
                </c:pt>
              </c:numCache>
            </c:numRef>
          </c:val>
          <c:smooth val="1"/>
          <c:extLst>
            <c:ext xmlns:c16="http://schemas.microsoft.com/office/drawing/2014/chart" uri="{C3380CC4-5D6E-409C-BE32-E72D297353CC}">
              <c16:uniqueId val="{00000005-CE22-40FE-9082-E2AE0E60AA01}"/>
            </c:ext>
          </c:extLst>
        </c:ser>
        <c:dLbls>
          <c:showLegendKey val="0"/>
          <c:showVal val="0"/>
          <c:showCatName val="0"/>
          <c:showSerName val="0"/>
          <c:showPercent val="0"/>
          <c:showBubbleSize val="0"/>
        </c:dLbls>
        <c:smooth val="0"/>
        <c:axId val="-674308608"/>
        <c:axId val="-674320576"/>
      </c:lineChart>
      <c:catAx>
        <c:axId val="-67430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674320576"/>
        <c:crosses val="autoZero"/>
        <c:auto val="1"/>
        <c:lblAlgn val="ctr"/>
        <c:lblOffset val="100"/>
        <c:noMultiLvlLbl val="0"/>
      </c:catAx>
      <c:valAx>
        <c:axId val="-67432057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vert="horz"/>
          <a:lstStyle/>
          <a:p>
            <a:pPr>
              <a:defRPr/>
            </a:pPr>
            <a:endParaRPr lang="en-US"/>
          </a:p>
        </c:txPr>
        <c:crossAx val="-6743086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31792176288263"/>
          <c:y val="2.807002033418796E-2"/>
          <c:w val="0.89468207823711732"/>
          <c:h val="0.81174801681388187"/>
        </c:manualLayout>
      </c:layout>
      <c:lineChart>
        <c:grouping val="standard"/>
        <c:varyColors val="0"/>
        <c:ser>
          <c:idx val="0"/>
          <c:order val="0"/>
          <c:tx>
            <c:strRef>
              <c:f>Sheet1!$L$3</c:f>
              <c:strCache>
                <c:ptCount val="1"/>
                <c:pt idx="0">
                  <c:v>World GDP (%)</c:v>
                </c:pt>
              </c:strCache>
            </c:strRef>
          </c:tx>
          <c:spPr>
            <a:ln w="28575" cap="rnd">
              <a:solidFill>
                <a:schemeClr val="accent1"/>
              </a:solidFill>
              <a:prstDash val="dash"/>
              <a:round/>
            </a:ln>
            <a:effectLst/>
          </c:spPr>
          <c:marker>
            <c:symbol val="none"/>
          </c:marker>
          <c:cat>
            <c:multiLvlStrRef>
              <c:f>Sheet1!$I$4:$J$15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Sheet1!$L$4:$L$15</c:f>
              <c:numCache>
                <c:formatCode>0.00</c:formatCode>
                <c:ptCount val="12"/>
                <c:pt idx="0">
                  <c:v>-3.1099999999999999E-2</c:v>
                </c:pt>
                <c:pt idx="1">
                  <c:v>-5.0700000000000002E-2</c:v>
                </c:pt>
                <c:pt idx="2">
                  <c:v>-6.8099999999999994E-2</c:v>
                </c:pt>
                <c:pt idx="3">
                  <c:v>-7.7499999999999999E-2</c:v>
                </c:pt>
                <c:pt idx="4">
                  <c:v>-8.3099999999999993E-2</c:v>
                </c:pt>
                <c:pt idx="5">
                  <c:v>-8.8800000000000004E-2</c:v>
                </c:pt>
                <c:pt idx="6">
                  <c:v>-9.3899999999999997E-2</c:v>
                </c:pt>
                <c:pt idx="7">
                  <c:v>-9.8199999999999996E-2</c:v>
                </c:pt>
                <c:pt idx="8">
                  <c:v>-0.1021</c:v>
                </c:pt>
                <c:pt idx="9">
                  <c:v>-0.1051</c:v>
                </c:pt>
                <c:pt idx="10">
                  <c:v>-0.1071</c:v>
                </c:pt>
                <c:pt idx="11">
                  <c:v>-0.108</c:v>
                </c:pt>
              </c:numCache>
            </c:numRef>
          </c:val>
          <c:smooth val="0"/>
          <c:extLst>
            <c:ext xmlns:c16="http://schemas.microsoft.com/office/drawing/2014/chart" uri="{C3380CC4-5D6E-409C-BE32-E72D297353CC}">
              <c16:uniqueId val="{00000000-1363-4015-8567-7CF55AEF012D}"/>
            </c:ext>
          </c:extLst>
        </c:ser>
        <c:ser>
          <c:idx val="1"/>
          <c:order val="1"/>
          <c:tx>
            <c:strRef>
              <c:f>Sheet1!$M$3</c:f>
              <c:strCache>
                <c:ptCount val="1"/>
                <c:pt idx="0">
                  <c:v>World trade (%)</c:v>
                </c:pt>
              </c:strCache>
            </c:strRef>
          </c:tx>
          <c:spPr>
            <a:ln w="28575" cap="rnd">
              <a:solidFill>
                <a:srgbClr val="0070C0"/>
              </a:solidFill>
              <a:round/>
            </a:ln>
            <a:effectLst/>
          </c:spPr>
          <c:marker>
            <c:symbol val="none"/>
          </c:marker>
          <c:cat>
            <c:multiLvlStrRef>
              <c:f>Sheet1!$I$4:$J$15</c:f>
              <c:multiLvlStrCache>
                <c:ptCount val="12"/>
                <c:lvl>
                  <c:pt idx="0">
                    <c:v>q1</c:v>
                  </c:pt>
                  <c:pt idx="1">
                    <c:v>q2</c:v>
                  </c:pt>
                  <c:pt idx="2">
                    <c:v>q3</c:v>
                  </c:pt>
                  <c:pt idx="3">
                    <c:v>q4</c:v>
                  </c:pt>
                  <c:pt idx="4">
                    <c:v>q1</c:v>
                  </c:pt>
                  <c:pt idx="5">
                    <c:v>q2</c:v>
                  </c:pt>
                  <c:pt idx="6">
                    <c:v>q3</c:v>
                  </c:pt>
                  <c:pt idx="7">
                    <c:v>q4</c:v>
                  </c:pt>
                  <c:pt idx="8">
                    <c:v>q1</c:v>
                  </c:pt>
                  <c:pt idx="9">
                    <c:v>q2</c:v>
                  </c:pt>
                  <c:pt idx="10">
                    <c:v>q3</c:v>
                  </c:pt>
                  <c:pt idx="11">
                    <c:v>q4</c:v>
                  </c:pt>
                </c:lvl>
                <c:lvl>
                  <c:pt idx="0">
                    <c:v>2021</c:v>
                  </c:pt>
                  <c:pt idx="4">
                    <c:v>2022</c:v>
                  </c:pt>
                  <c:pt idx="8">
                    <c:v>2023</c:v>
                  </c:pt>
                </c:lvl>
              </c:multiLvlStrCache>
            </c:multiLvlStrRef>
          </c:cat>
          <c:val>
            <c:numRef>
              <c:f>Sheet1!$M$4:$M$15</c:f>
              <c:numCache>
                <c:formatCode>0.00</c:formatCode>
                <c:ptCount val="12"/>
                <c:pt idx="0">
                  <c:v>-0.2026</c:v>
                </c:pt>
                <c:pt idx="1">
                  <c:v>-0.45350000000000001</c:v>
                </c:pt>
                <c:pt idx="2">
                  <c:v>-0.58679999999999999</c:v>
                </c:pt>
                <c:pt idx="3">
                  <c:v>-0.63819999999999999</c:v>
                </c:pt>
                <c:pt idx="4">
                  <c:v>-0.65129999999999999</c:v>
                </c:pt>
                <c:pt idx="5">
                  <c:v>-0.64570000000000005</c:v>
                </c:pt>
                <c:pt idx="6">
                  <c:v>-0.62709999999999999</c:v>
                </c:pt>
                <c:pt idx="7">
                  <c:v>-0.59789999999999999</c:v>
                </c:pt>
                <c:pt idx="8">
                  <c:v>-0.56430000000000002</c:v>
                </c:pt>
                <c:pt idx="9">
                  <c:v>-0.52610000000000001</c:v>
                </c:pt>
                <c:pt idx="10">
                  <c:v>-0.48580000000000001</c:v>
                </c:pt>
                <c:pt idx="11">
                  <c:v>-0.44469999999999998</c:v>
                </c:pt>
              </c:numCache>
            </c:numRef>
          </c:val>
          <c:smooth val="0"/>
          <c:extLst>
            <c:ext xmlns:c16="http://schemas.microsoft.com/office/drawing/2014/chart" uri="{C3380CC4-5D6E-409C-BE32-E72D297353CC}">
              <c16:uniqueId val="{00000001-1363-4015-8567-7CF55AEF012D}"/>
            </c:ext>
          </c:extLst>
        </c:ser>
        <c:dLbls>
          <c:showLegendKey val="0"/>
          <c:showVal val="0"/>
          <c:showCatName val="0"/>
          <c:showSerName val="0"/>
          <c:showPercent val="0"/>
          <c:showBubbleSize val="0"/>
        </c:dLbls>
        <c:smooth val="0"/>
        <c:axId val="113995872"/>
        <c:axId val="113996704"/>
      </c:lineChart>
      <c:catAx>
        <c:axId val="11399587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13996704"/>
        <c:crosses val="autoZero"/>
        <c:auto val="1"/>
        <c:lblAlgn val="ctr"/>
        <c:lblOffset val="100"/>
        <c:noMultiLvlLbl val="0"/>
      </c:catAx>
      <c:valAx>
        <c:axId val="113996704"/>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113995872"/>
        <c:crosses val="autoZero"/>
        <c:crossBetween val="midCat"/>
      </c:valAx>
      <c:spPr>
        <a:noFill/>
        <a:ln>
          <a:noFill/>
        </a:ln>
        <a:effectLst/>
      </c:spPr>
    </c:plotArea>
    <c:legend>
      <c:legendPos val="b"/>
      <c:layout>
        <c:manualLayout>
          <c:xMode val="edge"/>
          <c:yMode val="edge"/>
          <c:x val="0.38682446394154285"/>
          <c:y val="0.2527485427957869"/>
          <c:w val="0.43561380076835282"/>
          <c:h val="0.16915011430022858"/>
        </c:manualLayout>
      </c:layou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sz="1600" baseline="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86F325-A3FB-42DD-916A-7C998A4812E2}"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4D26479C-645C-4163-A0E7-8AD10B34F40B}">
      <dgm:prSet phldrT="[Text]" custT="1"/>
      <dgm:spPr/>
      <dgm:t>
        <a:bodyPr/>
        <a:lstStyle/>
        <a:p>
          <a:r>
            <a:rPr lang="en-US" sz="1600" dirty="0"/>
            <a:t>NĐ41 (4/20)</a:t>
          </a:r>
        </a:p>
        <a:p>
          <a:r>
            <a:rPr lang="en-US" sz="1600" dirty="0"/>
            <a:t>NQ 42/NQ-CP 4/20); </a:t>
          </a:r>
        </a:p>
        <a:p>
          <a:r>
            <a:rPr lang="en-US" sz="1600" dirty="0"/>
            <a:t>NQ 116/QH14 </a:t>
          </a:r>
        </a:p>
        <a:p>
          <a:r>
            <a:rPr lang="en-US" sz="1600" dirty="0"/>
            <a:t>NQ84/NQ-CP (5/20)</a:t>
          </a:r>
        </a:p>
      </dgm:t>
    </dgm:pt>
    <dgm:pt modelId="{8076B22A-DC63-4916-B9F7-479D05A293C1}" type="parTrans" cxnId="{6996084F-76F8-49E8-95BD-05DF60EC8F69}">
      <dgm:prSet/>
      <dgm:spPr/>
      <dgm:t>
        <a:bodyPr/>
        <a:lstStyle/>
        <a:p>
          <a:endParaRPr lang="en-US"/>
        </a:p>
      </dgm:t>
    </dgm:pt>
    <dgm:pt modelId="{AAD61A11-E0EF-4F22-84FF-2AB2D10FD77C}" type="sibTrans" cxnId="{6996084F-76F8-49E8-95BD-05DF60EC8F69}">
      <dgm:prSet/>
      <dgm:spPr/>
      <dgm:t>
        <a:bodyPr/>
        <a:lstStyle/>
        <a:p>
          <a:endParaRPr lang="en-US"/>
        </a:p>
      </dgm:t>
    </dgm:pt>
    <dgm:pt modelId="{C6D9C9A5-0CE4-4D08-B638-45E27EE27431}">
      <dgm:prSet phldrT="[Text]" custT="1"/>
      <dgm:spPr/>
      <dgm:t>
        <a:bodyPr/>
        <a:lstStyle/>
        <a:p>
          <a:r>
            <a:rPr lang="en-US" sz="1800" dirty="0"/>
            <a:t>NĐ52 (4/21)</a:t>
          </a:r>
        </a:p>
      </dgm:t>
    </dgm:pt>
    <dgm:pt modelId="{9E0E1051-8E3A-47A2-BA47-2363A1ABFA21}" type="parTrans" cxnId="{BE9C6EF3-1B06-400D-A34C-C18307922EDD}">
      <dgm:prSet/>
      <dgm:spPr/>
      <dgm:t>
        <a:bodyPr/>
        <a:lstStyle/>
        <a:p>
          <a:endParaRPr lang="en-US"/>
        </a:p>
      </dgm:t>
    </dgm:pt>
    <dgm:pt modelId="{96C95291-0DC6-4848-A9B7-625E890F2298}" type="sibTrans" cxnId="{BE9C6EF3-1B06-400D-A34C-C18307922EDD}">
      <dgm:prSet/>
      <dgm:spPr/>
      <dgm:t>
        <a:bodyPr/>
        <a:lstStyle/>
        <a:p>
          <a:endParaRPr lang="en-US"/>
        </a:p>
      </dgm:t>
    </dgm:pt>
    <dgm:pt modelId="{92CCA641-8266-46CA-95AA-26F61AC90D39}">
      <dgm:prSet phldrT="[Text]"/>
      <dgm:spPr/>
      <dgm:t>
        <a:bodyPr/>
        <a:lstStyle/>
        <a:p>
          <a:r>
            <a:rPr lang="en-US" dirty="0"/>
            <a:t>NĐ44(3/21)</a:t>
          </a:r>
        </a:p>
      </dgm:t>
    </dgm:pt>
    <dgm:pt modelId="{FA64C7A8-E625-4287-BC1F-7D0AFCCB8F49}" type="parTrans" cxnId="{77134C1F-BD9B-4359-904F-D7F913D6EBDF}">
      <dgm:prSet/>
      <dgm:spPr/>
      <dgm:t>
        <a:bodyPr/>
        <a:lstStyle/>
        <a:p>
          <a:endParaRPr lang="en-US"/>
        </a:p>
      </dgm:t>
    </dgm:pt>
    <dgm:pt modelId="{F2EB0DFA-BDFE-4FDB-B2CC-5A5B518EC311}" type="sibTrans" cxnId="{77134C1F-BD9B-4359-904F-D7F913D6EBDF}">
      <dgm:prSet/>
      <dgm:spPr/>
      <dgm:t>
        <a:bodyPr/>
        <a:lstStyle/>
        <a:p>
          <a:endParaRPr lang="en-US"/>
        </a:p>
      </dgm:t>
    </dgm:pt>
    <dgm:pt modelId="{71946C14-84BD-40B6-8D48-FB173A08537F}">
      <dgm:prSet/>
      <dgm:spPr/>
      <dgm:t>
        <a:bodyPr/>
        <a:lstStyle/>
        <a:p>
          <a:endParaRPr lang="en-US"/>
        </a:p>
      </dgm:t>
    </dgm:pt>
    <dgm:pt modelId="{20E512A5-52F3-4EDE-95AE-BB65F9E6E6B3}" type="parTrans" cxnId="{0C0E8DF4-EA21-4E47-8D73-941180171B1D}">
      <dgm:prSet/>
      <dgm:spPr/>
      <dgm:t>
        <a:bodyPr/>
        <a:lstStyle/>
        <a:p>
          <a:endParaRPr lang="en-US"/>
        </a:p>
      </dgm:t>
    </dgm:pt>
    <dgm:pt modelId="{E3B5E120-0984-4464-97E2-15C18AD137FC}" type="sibTrans" cxnId="{0C0E8DF4-EA21-4E47-8D73-941180171B1D}">
      <dgm:prSet/>
      <dgm:spPr/>
      <dgm:t>
        <a:bodyPr/>
        <a:lstStyle/>
        <a:p>
          <a:endParaRPr lang="en-US"/>
        </a:p>
      </dgm:t>
    </dgm:pt>
    <dgm:pt modelId="{9435DBEE-8C65-41E8-9B70-522E4912370A}">
      <dgm:prSet phldrT="[Text]" custT="1"/>
      <dgm:spPr/>
      <dgm:t>
        <a:bodyPr/>
        <a:lstStyle/>
        <a:p>
          <a:r>
            <a:rPr lang="en-US" sz="1600" dirty="0"/>
            <a:t>NĐ41 (8/20) </a:t>
          </a:r>
        </a:p>
        <a:p>
          <a:endParaRPr lang="en-US" sz="1600" dirty="0"/>
        </a:p>
      </dgm:t>
    </dgm:pt>
    <dgm:pt modelId="{FF40F8DD-507B-4E6B-86DE-762BC400D354}" type="parTrans" cxnId="{1F4544C0-B20D-4D22-8187-2DCA2CFE404A}">
      <dgm:prSet/>
      <dgm:spPr/>
      <dgm:t>
        <a:bodyPr/>
        <a:lstStyle/>
        <a:p>
          <a:endParaRPr lang="en-US"/>
        </a:p>
      </dgm:t>
    </dgm:pt>
    <dgm:pt modelId="{6A2302DD-B005-48CC-9ACB-B4CCDD1700F8}" type="sibTrans" cxnId="{1F4544C0-B20D-4D22-8187-2DCA2CFE404A}">
      <dgm:prSet/>
      <dgm:spPr/>
      <dgm:t>
        <a:bodyPr/>
        <a:lstStyle/>
        <a:p>
          <a:endParaRPr lang="en-US"/>
        </a:p>
      </dgm:t>
    </dgm:pt>
    <dgm:pt modelId="{D1C9AA68-68BD-4725-8539-16F5C44271FF}" type="pres">
      <dgm:prSet presAssocID="{8E86F325-A3FB-42DD-916A-7C998A4812E2}" presName="arrowDiagram" presStyleCnt="0">
        <dgm:presLayoutVars>
          <dgm:chMax val="5"/>
          <dgm:dir/>
          <dgm:resizeHandles val="exact"/>
        </dgm:presLayoutVars>
      </dgm:prSet>
      <dgm:spPr/>
    </dgm:pt>
    <dgm:pt modelId="{4A42516E-77D9-46AC-A7FB-6E85560C9E97}" type="pres">
      <dgm:prSet presAssocID="{8E86F325-A3FB-42DD-916A-7C998A4812E2}" presName="arrow" presStyleLbl="bgShp" presStyleIdx="0" presStyleCnt="1" custScaleX="175773"/>
      <dgm:spPr/>
    </dgm:pt>
    <dgm:pt modelId="{4FBD5012-F859-4FCD-B1C2-AD96080BC09F}" type="pres">
      <dgm:prSet presAssocID="{8E86F325-A3FB-42DD-916A-7C998A4812E2}" presName="arrowDiagram5" presStyleCnt="0"/>
      <dgm:spPr/>
    </dgm:pt>
    <dgm:pt modelId="{7E722C55-2716-4F66-8772-01E28DF2B296}" type="pres">
      <dgm:prSet presAssocID="{4D26479C-645C-4163-A0E7-8AD10B34F40B}" presName="bullet5a" presStyleLbl="node1" presStyleIdx="0" presStyleCnt="5" custFlipHor="1" custScaleX="179961" custScaleY="198813" custLinFactX="-500000" custLinFactY="-52141" custLinFactNeighborX="-506064" custLinFactNeighborY="-100000"/>
      <dgm:spPr/>
    </dgm:pt>
    <dgm:pt modelId="{B4FBBF7D-7886-471B-9F81-CAA59667ABAC}" type="pres">
      <dgm:prSet presAssocID="{4D26479C-645C-4163-A0E7-8AD10B34F40B}" presName="textBox5a" presStyleLbl="revTx" presStyleIdx="0" presStyleCnt="5" custScaleX="257469" custLinFactX="-100000" custLinFactY="-100000" custLinFactNeighborX="-151358" custLinFactNeighborY="-110084">
        <dgm:presLayoutVars>
          <dgm:bulletEnabled val="1"/>
        </dgm:presLayoutVars>
      </dgm:prSet>
      <dgm:spPr/>
    </dgm:pt>
    <dgm:pt modelId="{4E3690DB-86F8-4D35-81DA-2A4546BB33A1}" type="pres">
      <dgm:prSet presAssocID="{71946C14-84BD-40B6-8D48-FB173A08537F}" presName="bullet5b" presStyleLbl="node1" presStyleIdx="1" presStyleCnt="5" custLinFactY="-61802" custLinFactNeighborX="-7474" custLinFactNeighborY="-100000"/>
      <dgm:spPr/>
    </dgm:pt>
    <dgm:pt modelId="{72F5ABD4-D93B-4CB5-9278-22C1CF059F40}" type="pres">
      <dgm:prSet presAssocID="{71946C14-84BD-40B6-8D48-FB173A08537F}" presName="textBox5b" presStyleLbl="revTx" presStyleIdx="1" presStyleCnt="5">
        <dgm:presLayoutVars>
          <dgm:bulletEnabled val="1"/>
        </dgm:presLayoutVars>
      </dgm:prSet>
      <dgm:spPr/>
    </dgm:pt>
    <dgm:pt modelId="{796939B4-1E01-4195-B03C-EA8751863D8F}" type="pres">
      <dgm:prSet presAssocID="{C6D9C9A5-0CE4-4D08-B638-45E27EE27431}" presName="bullet5c" presStyleLbl="node1" presStyleIdx="2" presStyleCnt="5" custScaleX="138773" custScaleY="119027" custLinFactX="127290" custLinFactNeighborX="200000" custLinFactNeighborY="-93648"/>
      <dgm:spPr/>
    </dgm:pt>
    <dgm:pt modelId="{FE493508-5262-41BF-8524-E28642BC5DD7}" type="pres">
      <dgm:prSet presAssocID="{C6D9C9A5-0CE4-4D08-B638-45E27EE27431}" presName="textBox5c" presStyleLbl="revTx" presStyleIdx="2" presStyleCnt="5" custLinFactX="30390" custLinFactNeighborX="100000" custLinFactNeighborY="-61872">
        <dgm:presLayoutVars>
          <dgm:bulletEnabled val="1"/>
        </dgm:presLayoutVars>
      </dgm:prSet>
      <dgm:spPr/>
    </dgm:pt>
    <dgm:pt modelId="{9C6649C2-68A2-42AC-B3C9-53DED4FE1E4F}" type="pres">
      <dgm:prSet presAssocID="{92CCA641-8266-46CA-95AA-26F61AC90D39}" presName="bullet5d" presStyleLbl="node1" presStyleIdx="3" presStyleCnt="5" custLinFactX="67080" custLinFactNeighborX="100000" custLinFactNeighborY="6510"/>
      <dgm:spPr/>
    </dgm:pt>
    <dgm:pt modelId="{5BD9B43B-F817-4FD1-97A8-88BA73F42AA3}" type="pres">
      <dgm:prSet presAssocID="{92CCA641-8266-46CA-95AA-26F61AC90D39}" presName="textBox5d" presStyleLbl="revTx" presStyleIdx="3" presStyleCnt="5" custLinFactNeighborX="-65881" custLinFactNeighborY="-39058">
        <dgm:presLayoutVars>
          <dgm:bulletEnabled val="1"/>
        </dgm:presLayoutVars>
      </dgm:prSet>
      <dgm:spPr/>
    </dgm:pt>
    <dgm:pt modelId="{233A418D-86A1-4FA7-AE8C-2C6C97861917}" type="pres">
      <dgm:prSet presAssocID="{9435DBEE-8C65-41E8-9B70-522E4912370A}" presName="bullet5e" presStyleLbl="node1" presStyleIdx="4" presStyleCnt="5" custLinFactX="154210" custLinFactNeighborX="200000" custLinFactNeighborY="-6812"/>
      <dgm:spPr/>
    </dgm:pt>
    <dgm:pt modelId="{DE0D93B5-A9A8-42D6-A955-719874AB792D}" type="pres">
      <dgm:prSet presAssocID="{9435DBEE-8C65-41E8-9B70-522E4912370A}" presName="textBox5e" presStyleLbl="revTx" presStyleIdx="4" presStyleCnt="5" custScaleX="131039" custScaleY="46772" custLinFactX="-150405" custLinFactNeighborX="-200000" custLinFactNeighborY="-23053">
        <dgm:presLayoutVars>
          <dgm:bulletEnabled val="1"/>
        </dgm:presLayoutVars>
      </dgm:prSet>
      <dgm:spPr/>
    </dgm:pt>
  </dgm:ptLst>
  <dgm:cxnLst>
    <dgm:cxn modelId="{77134C1F-BD9B-4359-904F-D7F913D6EBDF}" srcId="{8E86F325-A3FB-42DD-916A-7C998A4812E2}" destId="{92CCA641-8266-46CA-95AA-26F61AC90D39}" srcOrd="3" destOrd="0" parTransId="{FA64C7A8-E625-4287-BC1F-7D0AFCCB8F49}" sibTransId="{F2EB0DFA-BDFE-4FDB-B2CC-5A5B518EC311}"/>
    <dgm:cxn modelId="{6996084F-76F8-49E8-95BD-05DF60EC8F69}" srcId="{8E86F325-A3FB-42DD-916A-7C998A4812E2}" destId="{4D26479C-645C-4163-A0E7-8AD10B34F40B}" srcOrd="0" destOrd="0" parTransId="{8076B22A-DC63-4916-B9F7-479D05A293C1}" sibTransId="{AAD61A11-E0EF-4F22-84FF-2AB2D10FD77C}"/>
    <dgm:cxn modelId="{BC1B8976-2E75-4CC8-9709-D39141A76DEF}" type="presOf" srcId="{C6D9C9A5-0CE4-4D08-B638-45E27EE27431}" destId="{FE493508-5262-41BF-8524-E28642BC5DD7}" srcOrd="0" destOrd="0" presId="urn:microsoft.com/office/officeart/2005/8/layout/arrow2"/>
    <dgm:cxn modelId="{9AAAB656-852A-4C6E-8005-445E68F0710E}" type="presOf" srcId="{92CCA641-8266-46CA-95AA-26F61AC90D39}" destId="{5BD9B43B-F817-4FD1-97A8-88BA73F42AA3}" srcOrd="0" destOrd="0" presId="urn:microsoft.com/office/officeart/2005/8/layout/arrow2"/>
    <dgm:cxn modelId="{30D79080-8284-4D6B-A7C2-FA8C6CE26C55}" type="presOf" srcId="{8E86F325-A3FB-42DD-916A-7C998A4812E2}" destId="{D1C9AA68-68BD-4725-8539-16F5C44271FF}" srcOrd="0" destOrd="0" presId="urn:microsoft.com/office/officeart/2005/8/layout/arrow2"/>
    <dgm:cxn modelId="{4C0C58A5-9C1D-4929-B1C0-09204F0D7C0A}" type="presOf" srcId="{9435DBEE-8C65-41E8-9B70-522E4912370A}" destId="{DE0D93B5-A9A8-42D6-A955-719874AB792D}" srcOrd="0" destOrd="0" presId="urn:microsoft.com/office/officeart/2005/8/layout/arrow2"/>
    <dgm:cxn modelId="{E6D6E9B7-EDD7-4FB9-88BF-6FB19A138306}" type="presOf" srcId="{4D26479C-645C-4163-A0E7-8AD10B34F40B}" destId="{B4FBBF7D-7886-471B-9F81-CAA59667ABAC}" srcOrd="0" destOrd="0" presId="urn:microsoft.com/office/officeart/2005/8/layout/arrow2"/>
    <dgm:cxn modelId="{1F4544C0-B20D-4D22-8187-2DCA2CFE404A}" srcId="{8E86F325-A3FB-42DD-916A-7C998A4812E2}" destId="{9435DBEE-8C65-41E8-9B70-522E4912370A}" srcOrd="4" destOrd="0" parTransId="{FF40F8DD-507B-4E6B-86DE-762BC400D354}" sibTransId="{6A2302DD-B005-48CC-9ACB-B4CCDD1700F8}"/>
    <dgm:cxn modelId="{5380CEED-7C40-43AB-9523-54A86B9FEEAA}" type="presOf" srcId="{71946C14-84BD-40B6-8D48-FB173A08537F}" destId="{72F5ABD4-D93B-4CB5-9278-22C1CF059F40}" srcOrd="0" destOrd="0" presId="urn:microsoft.com/office/officeart/2005/8/layout/arrow2"/>
    <dgm:cxn modelId="{BE9C6EF3-1B06-400D-A34C-C18307922EDD}" srcId="{8E86F325-A3FB-42DD-916A-7C998A4812E2}" destId="{C6D9C9A5-0CE4-4D08-B638-45E27EE27431}" srcOrd="2" destOrd="0" parTransId="{9E0E1051-8E3A-47A2-BA47-2363A1ABFA21}" sibTransId="{96C95291-0DC6-4848-A9B7-625E890F2298}"/>
    <dgm:cxn modelId="{0C0E8DF4-EA21-4E47-8D73-941180171B1D}" srcId="{8E86F325-A3FB-42DD-916A-7C998A4812E2}" destId="{71946C14-84BD-40B6-8D48-FB173A08537F}" srcOrd="1" destOrd="0" parTransId="{20E512A5-52F3-4EDE-95AE-BB65F9E6E6B3}" sibTransId="{E3B5E120-0984-4464-97E2-15C18AD137FC}"/>
    <dgm:cxn modelId="{69D85E4E-B659-4010-8C14-F6547A2D2301}" type="presParOf" srcId="{D1C9AA68-68BD-4725-8539-16F5C44271FF}" destId="{4A42516E-77D9-46AC-A7FB-6E85560C9E97}" srcOrd="0" destOrd="0" presId="urn:microsoft.com/office/officeart/2005/8/layout/arrow2"/>
    <dgm:cxn modelId="{D5409B8D-0F91-423D-B9DA-4F090CE46213}" type="presParOf" srcId="{D1C9AA68-68BD-4725-8539-16F5C44271FF}" destId="{4FBD5012-F859-4FCD-B1C2-AD96080BC09F}" srcOrd="1" destOrd="0" presId="urn:microsoft.com/office/officeart/2005/8/layout/arrow2"/>
    <dgm:cxn modelId="{75716354-00C2-4F5C-A16D-B81F37BE8F6F}" type="presParOf" srcId="{4FBD5012-F859-4FCD-B1C2-AD96080BC09F}" destId="{7E722C55-2716-4F66-8772-01E28DF2B296}" srcOrd="0" destOrd="0" presId="urn:microsoft.com/office/officeart/2005/8/layout/arrow2"/>
    <dgm:cxn modelId="{C3E9120C-19B1-4925-A434-2485A1F9C9C7}" type="presParOf" srcId="{4FBD5012-F859-4FCD-B1C2-AD96080BC09F}" destId="{B4FBBF7D-7886-471B-9F81-CAA59667ABAC}" srcOrd="1" destOrd="0" presId="urn:microsoft.com/office/officeart/2005/8/layout/arrow2"/>
    <dgm:cxn modelId="{8E6D2DD4-9EA0-48BB-A544-DF573FE88A09}" type="presParOf" srcId="{4FBD5012-F859-4FCD-B1C2-AD96080BC09F}" destId="{4E3690DB-86F8-4D35-81DA-2A4546BB33A1}" srcOrd="2" destOrd="0" presId="urn:microsoft.com/office/officeart/2005/8/layout/arrow2"/>
    <dgm:cxn modelId="{791CC695-7991-4075-B8AB-F4D8A2E0D48A}" type="presParOf" srcId="{4FBD5012-F859-4FCD-B1C2-AD96080BC09F}" destId="{72F5ABD4-D93B-4CB5-9278-22C1CF059F40}" srcOrd="3" destOrd="0" presId="urn:microsoft.com/office/officeart/2005/8/layout/arrow2"/>
    <dgm:cxn modelId="{645BC67F-224F-4E3F-847D-4E2801673C7A}" type="presParOf" srcId="{4FBD5012-F859-4FCD-B1C2-AD96080BC09F}" destId="{796939B4-1E01-4195-B03C-EA8751863D8F}" srcOrd="4" destOrd="0" presId="urn:microsoft.com/office/officeart/2005/8/layout/arrow2"/>
    <dgm:cxn modelId="{0810A972-90AB-40DD-9034-FD3D2ED9477A}" type="presParOf" srcId="{4FBD5012-F859-4FCD-B1C2-AD96080BC09F}" destId="{FE493508-5262-41BF-8524-E28642BC5DD7}" srcOrd="5" destOrd="0" presId="urn:microsoft.com/office/officeart/2005/8/layout/arrow2"/>
    <dgm:cxn modelId="{22CF8B17-FBB2-4D5B-A6E9-FC8E0369B1A5}" type="presParOf" srcId="{4FBD5012-F859-4FCD-B1C2-AD96080BC09F}" destId="{9C6649C2-68A2-42AC-B3C9-53DED4FE1E4F}" srcOrd="6" destOrd="0" presId="urn:microsoft.com/office/officeart/2005/8/layout/arrow2"/>
    <dgm:cxn modelId="{0C2EA22E-D20B-4C25-9B8C-D24465B9B743}" type="presParOf" srcId="{4FBD5012-F859-4FCD-B1C2-AD96080BC09F}" destId="{5BD9B43B-F817-4FD1-97A8-88BA73F42AA3}" srcOrd="7" destOrd="0" presId="urn:microsoft.com/office/officeart/2005/8/layout/arrow2"/>
    <dgm:cxn modelId="{2693D73C-F676-4687-A706-16B39C7FE6DD}" type="presParOf" srcId="{4FBD5012-F859-4FCD-B1C2-AD96080BC09F}" destId="{233A418D-86A1-4FA7-AE8C-2C6C97861917}" srcOrd="8" destOrd="0" presId="urn:microsoft.com/office/officeart/2005/8/layout/arrow2"/>
    <dgm:cxn modelId="{7A2ACD0A-1E31-407C-8708-5C5662E45E3E}" type="presParOf" srcId="{4FBD5012-F859-4FCD-B1C2-AD96080BC09F}" destId="{DE0D93B5-A9A8-42D6-A955-719874AB792D}"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42516E-77D9-46AC-A7FB-6E85560C9E97}">
      <dsp:nvSpPr>
        <dsp:cNvPr id="0" name=""/>
        <dsp:cNvSpPr/>
      </dsp:nvSpPr>
      <dsp:spPr>
        <a:xfrm>
          <a:off x="279890" y="0"/>
          <a:ext cx="11270868" cy="4007608"/>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722C55-2716-4F66-8772-01E28DF2B296}">
      <dsp:nvSpPr>
        <dsp:cNvPr id="0" name=""/>
        <dsp:cNvSpPr/>
      </dsp:nvSpPr>
      <dsp:spPr>
        <a:xfrm flipH="1">
          <a:off x="1798130" y="2682815"/>
          <a:ext cx="265406" cy="2932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BBF7D-7886-471B-9F81-CAA59667ABAC}">
      <dsp:nvSpPr>
        <dsp:cNvPr id="0" name=""/>
        <dsp:cNvSpPr/>
      </dsp:nvSpPr>
      <dsp:spPr>
        <a:xfrm>
          <a:off x="641817" y="1049993"/>
          <a:ext cx="2162725" cy="953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47"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NĐ41 (4/20)</a:t>
          </a:r>
        </a:p>
        <a:p>
          <a:pPr marL="0" lvl="0" indent="0" algn="l" defTabSz="711200">
            <a:lnSpc>
              <a:spcPct val="90000"/>
            </a:lnSpc>
            <a:spcBef>
              <a:spcPct val="0"/>
            </a:spcBef>
            <a:spcAft>
              <a:spcPct val="35000"/>
            </a:spcAft>
            <a:buNone/>
          </a:pPr>
          <a:r>
            <a:rPr lang="en-US" sz="1600" kern="1200" dirty="0"/>
            <a:t>NQ 42/NQ-CP 4/20); </a:t>
          </a:r>
        </a:p>
        <a:p>
          <a:pPr marL="0" lvl="0" indent="0" algn="l" defTabSz="711200">
            <a:lnSpc>
              <a:spcPct val="90000"/>
            </a:lnSpc>
            <a:spcBef>
              <a:spcPct val="0"/>
            </a:spcBef>
            <a:spcAft>
              <a:spcPct val="35000"/>
            </a:spcAft>
            <a:buNone/>
          </a:pPr>
          <a:r>
            <a:rPr lang="en-US" sz="1600" kern="1200" dirty="0"/>
            <a:t>NQ 116/QH14 </a:t>
          </a:r>
        </a:p>
        <a:p>
          <a:pPr marL="0" lvl="0" indent="0" algn="l" defTabSz="711200">
            <a:lnSpc>
              <a:spcPct val="90000"/>
            </a:lnSpc>
            <a:spcBef>
              <a:spcPct val="0"/>
            </a:spcBef>
            <a:spcAft>
              <a:spcPct val="35000"/>
            </a:spcAft>
            <a:buNone/>
          </a:pPr>
          <a:r>
            <a:rPr lang="en-US" sz="1600" kern="1200" dirty="0"/>
            <a:t>NQ84/NQ-CP (5/20)</a:t>
          </a:r>
        </a:p>
      </dsp:txBody>
      <dsp:txXfrm>
        <a:off x="641817" y="1049993"/>
        <a:ext cx="2162725" cy="953810"/>
      </dsp:txXfrm>
    </dsp:sp>
    <dsp:sp modelId="{4E3690DB-86F8-4D35-81DA-2A4546BB33A1}">
      <dsp:nvSpPr>
        <dsp:cNvPr id="0" name=""/>
        <dsp:cNvSpPr/>
      </dsp:nvSpPr>
      <dsp:spPr>
        <a:xfrm>
          <a:off x="4121899" y="1839500"/>
          <a:ext cx="230838" cy="2308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F5ABD4-D93B-4CB5-9278-22C1CF059F40}">
      <dsp:nvSpPr>
        <dsp:cNvPr id="0" name=""/>
        <dsp:cNvSpPr/>
      </dsp:nvSpPr>
      <dsp:spPr>
        <a:xfrm>
          <a:off x="4254571" y="2328420"/>
          <a:ext cx="1064420" cy="167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316" tIns="0" rIns="0" bIns="0" numCol="1" spcCol="1270" anchor="t" anchorCtr="0">
          <a:noAutofit/>
        </a:bodyPr>
        <a:lstStyle/>
        <a:p>
          <a:pPr marL="0" lvl="0" indent="0" algn="l" defTabSz="755650">
            <a:lnSpc>
              <a:spcPct val="90000"/>
            </a:lnSpc>
            <a:spcBef>
              <a:spcPct val="0"/>
            </a:spcBef>
            <a:spcAft>
              <a:spcPct val="35000"/>
            </a:spcAft>
            <a:buNone/>
          </a:pPr>
          <a:endParaRPr lang="en-US" sz="1700" kern="1200"/>
        </a:p>
      </dsp:txBody>
      <dsp:txXfrm>
        <a:off x="4254571" y="2328420"/>
        <a:ext cx="1064420" cy="1679187"/>
      </dsp:txXfrm>
    </dsp:sp>
    <dsp:sp modelId="{796939B4-1E01-4195-B03C-EA8751863D8F}">
      <dsp:nvSpPr>
        <dsp:cNvPr id="0" name=""/>
        <dsp:cNvSpPr/>
      </dsp:nvSpPr>
      <dsp:spPr>
        <a:xfrm>
          <a:off x="6112778" y="1283925"/>
          <a:ext cx="427121" cy="36634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493508-5262-41BF-8524-E28642BC5DD7}">
      <dsp:nvSpPr>
        <dsp:cNvPr id="0" name=""/>
        <dsp:cNvSpPr/>
      </dsp:nvSpPr>
      <dsp:spPr>
        <a:xfrm>
          <a:off x="6932633" y="361804"/>
          <a:ext cx="1237549" cy="2252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089" tIns="0" rIns="0" bIns="0" numCol="1" spcCol="1270" anchor="t" anchorCtr="0">
          <a:noAutofit/>
        </a:bodyPr>
        <a:lstStyle/>
        <a:p>
          <a:pPr marL="0" lvl="0" indent="0" algn="l" defTabSz="800100">
            <a:lnSpc>
              <a:spcPct val="90000"/>
            </a:lnSpc>
            <a:spcBef>
              <a:spcPct val="0"/>
            </a:spcBef>
            <a:spcAft>
              <a:spcPct val="35000"/>
            </a:spcAft>
            <a:buNone/>
          </a:pPr>
          <a:r>
            <a:rPr lang="en-US" sz="1800" kern="1200" dirty="0"/>
            <a:t>NĐ52 (4/21)</a:t>
          </a:r>
        </a:p>
      </dsp:txBody>
      <dsp:txXfrm>
        <a:off x="6932633" y="361804"/>
        <a:ext cx="1237549" cy="2252275"/>
      </dsp:txXfrm>
    </dsp:sp>
    <dsp:sp modelId="{9C6649C2-68A2-42AC-B3C9-53DED4FE1E4F}">
      <dsp:nvSpPr>
        <dsp:cNvPr id="0" name=""/>
        <dsp:cNvSpPr/>
      </dsp:nvSpPr>
      <dsp:spPr>
        <a:xfrm>
          <a:off x="7021998" y="1149614"/>
          <a:ext cx="397554" cy="3975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D9B43B-F817-4FD1-97A8-88BA73F42AA3}">
      <dsp:nvSpPr>
        <dsp:cNvPr id="0" name=""/>
        <dsp:cNvSpPr/>
      </dsp:nvSpPr>
      <dsp:spPr>
        <a:xfrm>
          <a:off x="5711661" y="273765"/>
          <a:ext cx="1282434" cy="2685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656"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NĐ44(3/21)</a:t>
          </a:r>
        </a:p>
      </dsp:txBody>
      <dsp:txXfrm>
        <a:off x="5711661" y="273765"/>
        <a:ext cx="1282434" cy="2685097"/>
      </dsp:txXfrm>
    </dsp:sp>
    <dsp:sp modelId="{233A418D-86A1-4FA7-AE8C-2C6C97861917}">
      <dsp:nvSpPr>
        <dsp:cNvPr id="0" name=""/>
        <dsp:cNvSpPr/>
      </dsp:nvSpPr>
      <dsp:spPr>
        <a:xfrm>
          <a:off x="9379987" y="770220"/>
          <a:ext cx="506561" cy="5065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0D93B5-A9A8-42D6-A955-719874AB792D}">
      <dsp:nvSpPr>
        <dsp:cNvPr id="0" name=""/>
        <dsp:cNvSpPr/>
      </dsp:nvSpPr>
      <dsp:spPr>
        <a:xfrm>
          <a:off x="3146234" y="1163043"/>
          <a:ext cx="1680489" cy="1379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417"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NĐ41 (8/20) </a:t>
          </a:r>
        </a:p>
        <a:p>
          <a:pPr marL="0" lvl="0" indent="0" algn="l" defTabSz="711200">
            <a:lnSpc>
              <a:spcPct val="90000"/>
            </a:lnSpc>
            <a:spcBef>
              <a:spcPct val="0"/>
            </a:spcBef>
            <a:spcAft>
              <a:spcPct val="35000"/>
            </a:spcAft>
            <a:buNone/>
          </a:pPr>
          <a:endParaRPr lang="en-US" sz="1600" kern="1200" dirty="0"/>
        </a:p>
      </dsp:txBody>
      <dsp:txXfrm>
        <a:off x="3146234" y="1163043"/>
        <a:ext cx="1680489" cy="137958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0.73458</cdr:x>
      <cdr:y>0.69634</cdr:y>
    </cdr:from>
    <cdr:to>
      <cdr:x>0.78263</cdr:x>
      <cdr:y>0.89939</cdr:y>
    </cdr:to>
    <cdr:sp macro="" textlink="">
      <cdr:nvSpPr>
        <cdr:cNvPr id="3" name="Right Brace 2">
          <a:extLst xmlns:a="http://schemas.openxmlformats.org/drawingml/2006/main">
            <a:ext uri="{FF2B5EF4-FFF2-40B4-BE49-F238E27FC236}">
              <a16:creationId xmlns:a16="http://schemas.microsoft.com/office/drawing/2014/main" id="{76A68271-A373-45C4-9F22-A9D21FB2C84C}"/>
            </a:ext>
          </a:extLst>
        </cdr:cNvPr>
        <cdr:cNvSpPr/>
      </cdr:nvSpPr>
      <cdr:spPr>
        <a:xfrm xmlns:a="http://schemas.openxmlformats.org/drawingml/2006/main">
          <a:off x="2575322" y="1813372"/>
          <a:ext cx="168456" cy="528770"/>
        </a:xfrm>
        <a:prstGeom xmlns:a="http://schemas.openxmlformats.org/drawingml/2006/main" prst="rightBrace">
          <a:avLst/>
        </a:prstGeom>
        <a:noFill xmlns:a="http://schemas.openxmlformats.org/drawingml/2006/main"/>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vi-VN">
            <a:solidFill>
              <a:schemeClr val="tx1"/>
            </a:solidFill>
          </a:endParaRPr>
        </a:p>
      </cdr:txBody>
    </cdr:sp>
  </cdr:relSizeAnchor>
  <cdr:relSizeAnchor xmlns:cdr="http://schemas.openxmlformats.org/drawingml/2006/chartDrawing">
    <cdr:from>
      <cdr:x>0.30258</cdr:x>
      <cdr:y>0.49791</cdr:y>
    </cdr:from>
    <cdr:to>
      <cdr:x>0.36724</cdr:x>
      <cdr:y>0.87436</cdr:y>
    </cdr:to>
    <cdr:sp macro="" textlink="">
      <cdr:nvSpPr>
        <cdr:cNvPr id="2" name="Left Brace 1"/>
        <cdr:cNvSpPr/>
      </cdr:nvSpPr>
      <cdr:spPr>
        <a:xfrm xmlns:a="http://schemas.openxmlformats.org/drawingml/2006/main">
          <a:off x="1060783" y="1296621"/>
          <a:ext cx="226692" cy="980327"/>
        </a:xfrm>
        <a:prstGeom xmlns:a="http://schemas.openxmlformats.org/drawingml/2006/main" prst="leftBrac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vi-VN"/>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88108-CAFE-49BC-92BD-801F2B8CF68D}"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7D16C2-7368-458F-A4E6-C663E7FB1E88}" type="slidenum">
              <a:rPr lang="en-US" smtClean="0"/>
              <a:t>‹#›</a:t>
            </a:fld>
            <a:endParaRPr lang="en-US"/>
          </a:p>
        </p:txBody>
      </p:sp>
    </p:spTree>
    <p:extLst>
      <p:ext uri="{BB962C8B-B14F-4D97-AF65-F5344CB8AC3E}">
        <p14:creationId xmlns:p14="http://schemas.microsoft.com/office/powerpoint/2010/main" val="32689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DE112F-6A12-4657-80CA-AAD508B240A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2697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DE112F-6A12-4657-80CA-AAD508B240A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1678373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DE112F-6A12-4657-80CA-AAD508B240A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375310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DE112F-6A12-4657-80CA-AAD508B240A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324581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DE112F-6A12-4657-80CA-AAD508B240A2}"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229372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DE112F-6A12-4657-80CA-AAD508B240A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216157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DE112F-6A12-4657-80CA-AAD508B240A2}"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17022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DE112F-6A12-4657-80CA-AAD508B240A2}"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119689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E112F-6A12-4657-80CA-AAD508B240A2}"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32387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DE112F-6A12-4657-80CA-AAD508B240A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2951621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DE112F-6A12-4657-80CA-AAD508B240A2}"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4E9984-419C-421E-A63E-932DF64E99A4}" type="slidenum">
              <a:rPr lang="en-US" smtClean="0"/>
              <a:t>‹#›</a:t>
            </a:fld>
            <a:endParaRPr lang="en-US"/>
          </a:p>
        </p:txBody>
      </p:sp>
    </p:spTree>
    <p:extLst>
      <p:ext uri="{BB962C8B-B14F-4D97-AF65-F5344CB8AC3E}">
        <p14:creationId xmlns:p14="http://schemas.microsoft.com/office/powerpoint/2010/main" val="405189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E112F-6A12-4657-80CA-AAD508B240A2}" type="datetimeFigureOut">
              <a:rPr lang="en-US" smtClean="0"/>
              <a:t>11/4/2021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E9984-419C-421E-A63E-932DF64E99A4}" type="slidenum">
              <a:rPr lang="en-US" smtClean="0"/>
              <a:t>‹#›</a:t>
            </a:fld>
            <a:endParaRPr lang="en-US"/>
          </a:p>
        </p:txBody>
      </p:sp>
    </p:spTree>
    <p:extLst>
      <p:ext uri="{BB962C8B-B14F-4D97-AF65-F5344CB8AC3E}">
        <p14:creationId xmlns:p14="http://schemas.microsoft.com/office/powerpoint/2010/main" val="1475671196"/>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1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 Id="rId4" Type="http://schemas.openxmlformats.org/officeDocument/2006/relationships/chart" Target="../charts/char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75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84951" y="2574271"/>
            <a:ext cx="9144000" cy="2372301"/>
          </a:xfrm>
        </p:spPr>
        <p:txBody>
          <a:bodyPr>
            <a:normAutofit/>
          </a:bodyPr>
          <a:lstStyle/>
          <a:p>
            <a:pPr marL="0" marR="0" algn="ctr">
              <a:lnSpc>
                <a:spcPct val="125000"/>
              </a:lnSpc>
              <a:spcBef>
                <a:spcPts val="0"/>
              </a:spcBef>
              <a:spcAft>
                <a:spcPts val="0"/>
              </a:spcAft>
            </a:pP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OUTLOOK</a:t>
            </a:r>
            <a:b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b="1" dirty="0">
                <a:effectLst/>
                <a:latin typeface="Times New Roman" panose="02020603050405020304" pitchFamily="18" charset="0"/>
                <a:ea typeface="Times New Roman" panose="02020603050405020304" pitchFamily="18" charset="0"/>
                <a:cs typeface="Times New Roman" panose="02020603050405020304" pitchFamily="18" charset="0"/>
              </a:rPr>
              <a:t>VIETNAM ECONOMY 2021-2022</a:t>
            </a:r>
            <a:b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b="1" i="1" dirty="0">
                <a:effectLst/>
                <a:latin typeface="+mn-lt"/>
                <a:ea typeface="Times New Roman" panose="02020603050405020304" pitchFamily="18" charset="0"/>
                <a:cs typeface="Times New Roman" panose="02020603050405020304" pitchFamily="18" charset="0"/>
              </a:rPr>
              <a:t>Recovery, opportunities and risks</a:t>
            </a:r>
            <a:endParaRPr lang="en-US" i="1" dirty="0">
              <a:solidFill>
                <a:schemeClr val="accent2">
                  <a:lumMod val="60000"/>
                  <a:lumOff val="40000"/>
                </a:schemeClr>
              </a:solidFill>
              <a:latin typeface="+mn-lt"/>
              <a:cs typeface="Times New Roman" panose="02020603050405020304" pitchFamily="18" charset="0"/>
            </a:endParaRPr>
          </a:p>
        </p:txBody>
      </p:sp>
      <p:pic>
        <p:nvPicPr>
          <p:cNvPr id="6" name="Picture 5">
            <a:extLst>
              <a:ext uri="{FF2B5EF4-FFF2-40B4-BE49-F238E27FC236}">
                <a16:creationId xmlns:a16="http://schemas.microsoft.com/office/drawing/2014/main" id="{3AF9DBC5-BF36-4BAF-8B37-AA89ABE667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68772" y="194504"/>
            <a:ext cx="4401248" cy="1258498"/>
          </a:xfrm>
          <a:prstGeom prst="rect">
            <a:avLst/>
          </a:prstGeom>
          <a:ln>
            <a:noFill/>
          </a:ln>
          <a:effectLst>
            <a:softEdge rad="112500"/>
          </a:effectLst>
        </p:spPr>
      </p:pic>
      <p:sp>
        <p:nvSpPr>
          <p:cNvPr id="3" name="TextBox 2">
            <a:extLst>
              <a:ext uri="{FF2B5EF4-FFF2-40B4-BE49-F238E27FC236}">
                <a16:creationId xmlns:a16="http://schemas.microsoft.com/office/drawing/2014/main" id="{E8369520-C117-400D-A552-B180DC145BD1}"/>
              </a:ext>
            </a:extLst>
          </p:cNvPr>
          <p:cNvSpPr txBox="1"/>
          <p:nvPr/>
        </p:nvSpPr>
        <p:spPr>
          <a:xfrm>
            <a:off x="2478795" y="1473811"/>
            <a:ext cx="8309391" cy="523220"/>
          </a:xfrm>
          <a:prstGeom prst="rect">
            <a:avLst/>
          </a:prstGeom>
          <a:noFill/>
        </p:spPr>
        <p:txBody>
          <a:bodyPr wrap="square" rtlCol="0">
            <a:spAutoFit/>
          </a:bodyPr>
          <a:lstStyle/>
          <a:p>
            <a:r>
              <a:rPr lang="en-US" sz="2800" b="1" dirty="0"/>
              <a:t>“Finance for recovery and sustainable development”</a:t>
            </a:r>
          </a:p>
        </p:txBody>
      </p:sp>
      <p:sp>
        <p:nvSpPr>
          <p:cNvPr id="4" name="TextBox 3">
            <a:extLst>
              <a:ext uri="{FF2B5EF4-FFF2-40B4-BE49-F238E27FC236}">
                <a16:creationId xmlns:a16="http://schemas.microsoft.com/office/drawing/2014/main" id="{6C9ED4E4-4164-4D04-82E2-04FC75B99F31}"/>
              </a:ext>
            </a:extLst>
          </p:cNvPr>
          <p:cNvSpPr txBox="1"/>
          <p:nvPr/>
        </p:nvSpPr>
        <p:spPr>
          <a:xfrm>
            <a:off x="4506054" y="5894024"/>
            <a:ext cx="3844732" cy="461665"/>
          </a:xfrm>
          <a:prstGeom prst="rect">
            <a:avLst/>
          </a:prstGeom>
          <a:noFill/>
        </p:spPr>
        <p:txBody>
          <a:bodyPr wrap="square" rtlCol="0">
            <a:spAutoFit/>
          </a:bodyPr>
          <a:lstStyle/>
          <a:p>
            <a:r>
              <a:rPr lang="en-US" sz="2400" b="1" dirty="0"/>
              <a:t>Hanoi, Nov 5, 2021</a:t>
            </a:r>
            <a:endParaRPr lang="en-US" b="1" dirty="0"/>
          </a:p>
        </p:txBody>
      </p:sp>
    </p:spTree>
    <p:extLst>
      <p:ext uri="{BB962C8B-B14F-4D97-AF65-F5344CB8AC3E}">
        <p14:creationId xmlns:p14="http://schemas.microsoft.com/office/powerpoint/2010/main" val="4232940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16420-F960-4A72-A899-C73E66EFE7B4}"/>
              </a:ext>
            </a:extLst>
          </p:cNvPr>
          <p:cNvSpPr>
            <a:spLocks noGrp="1"/>
          </p:cNvSpPr>
          <p:nvPr>
            <p:ph type="title"/>
          </p:nvPr>
        </p:nvSpPr>
        <p:spPr>
          <a:xfrm>
            <a:off x="457651" y="254262"/>
            <a:ext cx="10515600" cy="713048"/>
          </a:xfrm>
        </p:spPr>
        <p:txBody>
          <a:bodyPr/>
          <a:lstStyle/>
          <a:p>
            <a:r>
              <a:rPr lang="en-US" dirty="0"/>
              <a:t>Impact of FTAs</a:t>
            </a:r>
          </a:p>
        </p:txBody>
      </p:sp>
      <p:sp>
        <p:nvSpPr>
          <p:cNvPr id="3" name="Text Placeholder 2">
            <a:extLst>
              <a:ext uri="{FF2B5EF4-FFF2-40B4-BE49-F238E27FC236}">
                <a16:creationId xmlns:a16="http://schemas.microsoft.com/office/drawing/2014/main" id="{9BACD09B-5C58-4319-8F1D-A39E757693BA}"/>
              </a:ext>
            </a:extLst>
          </p:cNvPr>
          <p:cNvSpPr>
            <a:spLocks noGrp="1"/>
          </p:cNvSpPr>
          <p:nvPr>
            <p:ph type="body" idx="1"/>
          </p:nvPr>
        </p:nvSpPr>
        <p:spPr>
          <a:xfrm>
            <a:off x="557664" y="1247361"/>
            <a:ext cx="5157787" cy="488831"/>
          </a:xfrm>
        </p:spPr>
        <p:txBody>
          <a:bodyPr/>
          <a:lstStyle/>
          <a:p>
            <a:r>
              <a:rPr lang="en-US" dirty="0"/>
              <a:t>Positive</a:t>
            </a:r>
          </a:p>
        </p:txBody>
      </p:sp>
      <p:sp>
        <p:nvSpPr>
          <p:cNvPr id="4" name="Content Placeholder 3">
            <a:extLst>
              <a:ext uri="{FF2B5EF4-FFF2-40B4-BE49-F238E27FC236}">
                <a16:creationId xmlns:a16="http://schemas.microsoft.com/office/drawing/2014/main" id="{7CB3EB6C-EB2E-46FD-88ED-C229C00D3F93}"/>
              </a:ext>
            </a:extLst>
          </p:cNvPr>
          <p:cNvSpPr>
            <a:spLocks noGrp="1"/>
          </p:cNvSpPr>
          <p:nvPr>
            <p:ph sz="half" idx="2"/>
          </p:nvPr>
        </p:nvSpPr>
        <p:spPr>
          <a:xfrm>
            <a:off x="321173" y="1910687"/>
            <a:ext cx="5479126" cy="4693051"/>
          </a:xfrm>
        </p:spPr>
        <p:txBody>
          <a:bodyPr>
            <a:normAutofit/>
          </a:bodyPr>
          <a:lstStyle/>
          <a:p>
            <a:r>
              <a:rPr lang="es-ES" sz="2000" dirty="0">
                <a:effectLst/>
                <a:latin typeface="Arial" panose="020B0604020202020204" pitchFamily="34" charset="0"/>
                <a:ea typeface="Times New Roman" panose="02020603050405020304" pitchFamily="18" charset="0"/>
                <a:cs typeface="Times New Roman" panose="02020603050405020304" pitchFamily="18" charset="0"/>
              </a:rPr>
              <a:t>EVFTA, </a:t>
            </a:r>
            <a:r>
              <a:rPr lang="es-ES" sz="2000" dirty="0" err="1">
                <a:effectLst/>
                <a:latin typeface="Arial" panose="020B0604020202020204" pitchFamily="34" charset="0"/>
                <a:ea typeface="Times New Roman" panose="02020603050405020304" pitchFamily="18" charset="0"/>
                <a:cs typeface="Times New Roman" panose="02020603050405020304" pitchFamily="18" charset="0"/>
              </a:rPr>
              <a:t>estimate</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Vietnam </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GDP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could increase by</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 0</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28% </a:t>
            </a:r>
            <a:r>
              <a:rPr lang="en-US" sz="2000" dirty="0">
                <a:latin typeface="Arial" panose="020B0604020202020204" pitchFamily="34" charset="0"/>
                <a:ea typeface="Times New Roman" panose="02020603050405020304" pitchFamily="18" charset="0"/>
                <a:cs typeface="Times New Roman" panose="02020603050405020304" pitchFamily="18" charset="0"/>
              </a:rPr>
              <a:t>to</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 0</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63%</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per year in short term</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from </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1</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24%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2</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t>
            </a:r>
            <a:r>
              <a:rPr lang="vi-VN" sz="2000" dirty="0">
                <a:effectLst/>
                <a:latin typeface="Arial" panose="020B0604020202020204" pitchFamily="34" charset="0"/>
                <a:ea typeface="Times New Roman" panose="02020603050405020304" pitchFamily="18" charset="0"/>
                <a:cs typeface="Times New Roman" panose="02020603050405020304" pitchFamily="18" charset="0"/>
              </a:rPr>
              <a:t>02%</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per year in medium term (</a:t>
            </a:r>
            <a:r>
              <a:rPr lang="en-US" sz="2000" dirty="0">
                <a:latin typeface="Arial" panose="020B0604020202020204" pitchFamily="34" charset="0"/>
                <a:ea typeface="Times New Roman" panose="02020603050405020304" pitchFamily="18" charset="0"/>
                <a:cs typeface="Times New Roman" panose="02020603050405020304" pitchFamily="18" charset="0"/>
              </a:rPr>
              <a:t>current assessment</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t>
            </a:r>
          </a:p>
          <a:p>
            <a:r>
              <a:rPr lang="es-ES" sz="2000" dirty="0" err="1">
                <a:effectLst/>
                <a:latin typeface="Arial" panose="020B0604020202020204" pitchFamily="34" charset="0"/>
                <a:ea typeface="Times New Roman" panose="02020603050405020304" pitchFamily="18" charset="0"/>
                <a:cs typeface="Times New Roman" panose="02020603050405020304" pitchFamily="18" charset="0"/>
              </a:rPr>
              <a:t>Export</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dirty="0" err="1">
                <a:effectLst/>
                <a:latin typeface="Arial" panose="020B0604020202020204" pitchFamily="34" charset="0"/>
                <a:ea typeface="Times New Roman" panose="02020603050405020304" pitchFamily="18" charset="0"/>
                <a:cs typeface="Times New Roman" panose="02020603050405020304" pitchFamily="18" charset="0"/>
              </a:rPr>
              <a:t>increase</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dirty="0" err="1">
                <a:effectLst/>
                <a:latin typeface="Arial" panose="020B0604020202020204" pitchFamily="34" charset="0"/>
                <a:ea typeface="Times New Roman" panose="02020603050405020304" pitchFamily="18" charset="0"/>
                <a:cs typeface="Times New Roman" panose="02020603050405020304" pitchFamily="18" charset="0"/>
              </a:rPr>
              <a:t>by</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0,66%-1,14% per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year</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in short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term</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NI" sz="2000" dirty="0">
                <a:latin typeface="Arial" panose="020B0604020202020204" pitchFamily="34" charset="0"/>
                <a:ea typeface="Times New Roman" panose="02020603050405020304" pitchFamily="18" charset="0"/>
                <a:cs typeface="Times New Roman" panose="02020603050405020304" pitchFamily="18" charset="0"/>
              </a:rPr>
              <a:t>in </a:t>
            </a:r>
            <a:r>
              <a:rPr lang="es-NI" sz="2000" dirty="0" err="1">
                <a:latin typeface="Arial" panose="020B0604020202020204" pitchFamily="34" charset="0"/>
                <a:ea typeface="Times New Roman" panose="02020603050405020304" pitchFamily="18" charset="0"/>
                <a:cs typeface="Times New Roman" panose="02020603050405020304" pitchFamily="18" charset="0"/>
              </a:rPr>
              <a:t>the</a:t>
            </a:r>
            <a:r>
              <a:rPr lang="es-NI" sz="2000" dirty="0">
                <a:latin typeface="Arial" panose="020B0604020202020204" pitchFamily="34" charset="0"/>
                <a:ea typeface="Times New Roman" panose="02020603050405020304" pitchFamily="18" charset="0"/>
                <a:cs typeface="Times New Roman" panose="02020603050405020304" pitchFamily="18" charset="0"/>
              </a:rPr>
              <a:t> </a:t>
            </a:r>
            <a:r>
              <a:rPr lang="es-NI" sz="2000" dirty="0" err="1">
                <a:latin typeface="Arial" panose="020B0604020202020204" pitchFamily="34" charset="0"/>
                <a:ea typeface="Times New Roman" panose="02020603050405020304" pitchFamily="18" charset="0"/>
                <a:cs typeface="Times New Roman" panose="02020603050405020304" pitchFamily="18" charset="0"/>
              </a:rPr>
              <a:t>period</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2019-2021; 3.15%-5.13% per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year</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in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the</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period</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2022-2024</a:t>
            </a:r>
          </a:p>
          <a:p>
            <a:r>
              <a:rPr lang="es-NI" sz="2000" dirty="0">
                <a:effectLst/>
                <a:latin typeface="Arial" panose="020B0604020202020204" pitchFamily="34" charset="0"/>
                <a:ea typeface="Times New Roman" panose="02020603050405020304" pitchFamily="18" charset="0"/>
                <a:cs typeface="Times New Roman" panose="02020603050405020304" pitchFamily="18" charset="0"/>
              </a:rPr>
              <a:t>RCEP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alsoe</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increase</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Vietnam </a:t>
            </a:r>
            <a:r>
              <a:rPr lang="es-NI" sz="2000" dirty="0" err="1">
                <a:effectLst/>
                <a:latin typeface="Arial" panose="020B0604020202020204" pitchFamily="34" charset="0"/>
                <a:ea typeface="Times New Roman" panose="02020603050405020304" pitchFamily="18" charset="0"/>
                <a:cs typeface="Times New Roman" panose="02020603050405020304" pitchFamily="18" charset="0"/>
              </a:rPr>
              <a:t>by</a:t>
            </a:r>
            <a:r>
              <a:rPr lang="es-NI" sz="2000" dirty="0">
                <a:effectLst/>
                <a:latin typeface="Arial" panose="020B0604020202020204" pitchFamily="34" charset="0"/>
                <a:ea typeface="Times New Roman" panose="02020603050405020304" pitchFamily="18" charset="0"/>
                <a:cs typeface="Times New Roman" panose="02020603050405020304" pitchFamily="18" charset="0"/>
              </a:rPr>
              <a:t> 0.38% and 3,75%</a:t>
            </a:r>
            <a:r>
              <a:rPr lang="en-US" sz="2000" dirty="0">
                <a:effectLst/>
              </a:rPr>
              <a:t> </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es-NI" sz="2000" dirty="0">
                <a:effectLst/>
                <a:latin typeface="Arial" panose="020B0604020202020204" pitchFamily="34" charset="0"/>
                <a:ea typeface="Times New Roman" panose="02020603050405020304" pitchFamily="18" charset="0"/>
                <a:cs typeface="Times New Roman" panose="02020603050405020304" pitchFamily="18" charset="0"/>
              </a:rPr>
              <a:t>CPTPP: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Although the impact through tariffs is not much, the impact of institutional reform is very large</a:t>
            </a:r>
          </a:p>
          <a:p>
            <a:endParaRPr lang="en-US" sz="2000" dirty="0"/>
          </a:p>
        </p:txBody>
      </p:sp>
      <p:sp>
        <p:nvSpPr>
          <p:cNvPr id="5" name="Text Placeholder 4">
            <a:extLst>
              <a:ext uri="{FF2B5EF4-FFF2-40B4-BE49-F238E27FC236}">
                <a16:creationId xmlns:a16="http://schemas.microsoft.com/office/drawing/2014/main" id="{6E1D5B16-9370-459D-A3EF-E683187B5A9A}"/>
              </a:ext>
            </a:extLst>
          </p:cNvPr>
          <p:cNvSpPr>
            <a:spLocks noGrp="1"/>
          </p:cNvSpPr>
          <p:nvPr>
            <p:ph type="body" sz="quarter" idx="3"/>
          </p:nvPr>
        </p:nvSpPr>
        <p:spPr>
          <a:xfrm>
            <a:off x="6281382" y="997094"/>
            <a:ext cx="5183188" cy="823912"/>
          </a:xfrm>
        </p:spPr>
        <p:txBody>
          <a:bodyPr/>
          <a:lstStyle/>
          <a:p>
            <a:r>
              <a:rPr lang="en-US" dirty="0"/>
              <a:t>Negative</a:t>
            </a:r>
          </a:p>
        </p:txBody>
      </p:sp>
      <p:sp>
        <p:nvSpPr>
          <p:cNvPr id="6" name="Content Placeholder 5">
            <a:extLst>
              <a:ext uri="{FF2B5EF4-FFF2-40B4-BE49-F238E27FC236}">
                <a16:creationId xmlns:a16="http://schemas.microsoft.com/office/drawing/2014/main" id="{0FC839D4-14F7-4C13-BE11-D432F05BBCC1}"/>
              </a:ext>
            </a:extLst>
          </p:cNvPr>
          <p:cNvSpPr>
            <a:spLocks noGrp="1"/>
          </p:cNvSpPr>
          <p:nvPr>
            <p:ph sz="quarter" idx="4"/>
          </p:nvPr>
        </p:nvSpPr>
        <p:spPr>
          <a:xfrm>
            <a:off x="6172200" y="2006221"/>
            <a:ext cx="5183188" cy="4183442"/>
          </a:xfrm>
        </p:spPr>
        <p:txBody>
          <a:bodyPr>
            <a:normAutofit/>
          </a:bodyPr>
          <a:lstStyle/>
          <a:p>
            <a:r>
              <a:rPr lang="en-US" sz="2000" dirty="0"/>
              <a:t>Increase export?</a:t>
            </a:r>
          </a:p>
          <a:p>
            <a:r>
              <a:rPr lang="en-US" sz="2000" dirty="0"/>
              <a:t>Which way to shift chain?</a:t>
            </a:r>
          </a:p>
          <a:p>
            <a:endParaRPr lang="en-US" sz="2000" dirty="0"/>
          </a:p>
          <a:p>
            <a:pPr marL="0" indent="0">
              <a:buNone/>
            </a:pPr>
            <a:r>
              <a:rPr lang="en-US" sz="2000" dirty="0"/>
              <a:t>FTA is tool, but how to use tool depend on internal force</a:t>
            </a:r>
          </a:p>
        </p:txBody>
      </p:sp>
    </p:spTree>
    <p:extLst>
      <p:ext uri="{BB962C8B-B14F-4D97-AF65-F5344CB8AC3E}">
        <p14:creationId xmlns:p14="http://schemas.microsoft.com/office/powerpoint/2010/main" val="1900000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56E65-3065-44E3-81E7-4B65A0036BA7}"/>
              </a:ext>
            </a:extLst>
          </p:cNvPr>
          <p:cNvSpPr>
            <a:spLocks noGrp="1"/>
          </p:cNvSpPr>
          <p:nvPr>
            <p:ph type="title"/>
          </p:nvPr>
        </p:nvSpPr>
        <p:spPr>
          <a:xfrm>
            <a:off x="838200" y="365125"/>
            <a:ext cx="10515600" cy="514769"/>
          </a:xfrm>
        </p:spPr>
        <p:txBody>
          <a:bodyPr>
            <a:normAutofit fontScale="90000"/>
          </a:bodyPr>
          <a:lstStyle/>
          <a:p>
            <a:r>
              <a:rPr lang="en-US" dirty="0"/>
              <a:t>Support Enterprises recovery</a:t>
            </a:r>
          </a:p>
        </p:txBody>
      </p:sp>
      <p:graphicFrame>
        <p:nvGraphicFramePr>
          <p:cNvPr id="4" name="Diagram 3">
            <a:extLst>
              <a:ext uri="{FF2B5EF4-FFF2-40B4-BE49-F238E27FC236}">
                <a16:creationId xmlns:a16="http://schemas.microsoft.com/office/drawing/2014/main" id="{80EE5C47-CB1F-42D7-AB10-22D3E34FA9BE}"/>
              </a:ext>
            </a:extLst>
          </p:cNvPr>
          <p:cNvGraphicFramePr/>
          <p:nvPr>
            <p:extLst>
              <p:ext uri="{D42A27DB-BD31-4B8C-83A1-F6EECF244321}">
                <p14:modId xmlns:p14="http://schemas.microsoft.com/office/powerpoint/2010/main" val="3583604156"/>
              </p:ext>
            </p:extLst>
          </p:nvPr>
        </p:nvGraphicFramePr>
        <p:xfrm>
          <a:off x="361351" y="1112808"/>
          <a:ext cx="11830649" cy="4007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a:extLst>
              <a:ext uri="{FF2B5EF4-FFF2-40B4-BE49-F238E27FC236}">
                <a16:creationId xmlns:a16="http://schemas.microsoft.com/office/drawing/2014/main" id="{B2E212D8-C6AC-4462-BC0E-3144D23FF0DB}"/>
              </a:ext>
            </a:extLst>
          </p:cNvPr>
          <p:cNvSpPr/>
          <p:nvPr/>
        </p:nvSpPr>
        <p:spPr>
          <a:xfrm>
            <a:off x="1578633" y="5848709"/>
            <a:ext cx="2122099" cy="526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23/1-24/7/2020</a:t>
            </a:r>
          </a:p>
          <a:p>
            <a:pPr algn="ctr"/>
            <a:r>
              <a:rPr lang="en-US" dirty="0"/>
              <a:t>451 cases</a:t>
            </a:r>
          </a:p>
        </p:txBody>
      </p:sp>
      <p:sp>
        <p:nvSpPr>
          <p:cNvPr id="8" name="Rectangle 7">
            <a:extLst>
              <a:ext uri="{FF2B5EF4-FFF2-40B4-BE49-F238E27FC236}">
                <a16:creationId xmlns:a16="http://schemas.microsoft.com/office/drawing/2014/main" id="{48C4F14F-3E1C-400B-874D-BE72CAF3FC5C}"/>
              </a:ext>
            </a:extLst>
          </p:cNvPr>
          <p:cNvSpPr/>
          <p:nvPr/>
        </p:nvSpPr>
        <p:spPr>
          <a:xfrm>
            <a:off x="4035728" y="5486400"/>
            <a:ext cx="2304687" cy="8798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25/7-27/1/2021</a:t>
            </a:r>
          </a:p>
          <a:p>
            <a:pPr algn="ctr"/>
            <a:r>
              <a:rPr lang="en-US" dirty="0"/>
              <a:t>1136 cases</a:t>
            </a:r>
          </a:p>
        </p:txBody>
      </p:sp>
      <p:sp>
        <p:nvSpPr>
          <p:cNvPr id="9" name="Rectangle 8">
            <a:extLst>
              <a:ext uri="{FF2B5EF4-FFF2-40B4-BE49-F238E27FC236}">
                <a16:creationId xmlns:a16="http://schemas.microsoft.com/office/drawing/2014/main" id="{5D43693D-DA98-4B16-A7E4-6F7DD096DBB0}"/>
              </a:ext>
            </a:extLst>
          </p:cNvPr>
          <p:cNvSpPr/>
          <p:nvPr/>
        </p:nvSpPr>
        <p:spPr>
          <a:xfrm>
            <a:off x="6474129" y="5353330"/>
            <a:ext cx="1953880" cy="1001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28/1-26/4/2021</a:t>
            </a:r>
          </a:p>
          <a:p>
            <a:pPr algn="ctr"/>
            <a:r>
              <a:rPr lang="en-US" dirty="0"/>
              <a:t>1301 cases</a:t>
            </a:r>
          </a:p>
        </p:txBody>
      </p:sp>
      <p:sp>
        <p:nvSpPr>
          <p:cNvPr id="10" name="Rectangle 9">
            <a:extLst>
              <a:ext uri="{FF2B5EF4-FFF2-40B4-BE49-F238E27FC236}">
                <a16:creationId xmlns:a16="http://schemas.microsoft.com/office/drawing/2014/main" id="{BDD0F00E-72F4-494F-BA39-211FD0092A3D}"/>
              </a:ext>
            </a:extLst>
          </p:cNvPr>
          <p:cNvSpPr/>
          <p:nvPr/>
        </p:nvSpPr>
        <p:spPr>
          <a:xfrm>
            <a:off x="8659487" y="5120416"/>
            <a:ext cx="1953880" cy="1245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BC6CFE3-AFAE-4616-9385-E7CD7436C07F}"/>
              </a:ext>
            </a:extLst>
          </p:cNvPr>
          <p:cNvSpPr/>
          <p:nvPr/>
        </p:nvSpPr>
        <p:spPr>
          <a:xfrm>
            <a:off x="8659487" y="3720061"/>
            <a:ext cx="1953880" cy="1245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24/4-7/10/21</a:t>
            </a:r>
          </a:p>
          <a:p>
            <a:pPr algn="ctr"/>
            <a:r>
              <a:rPr lang="en-US" dirty="0"/>
              <a:t>823.925 cases</a:t>
            </a:r>
          </a:p>
        </p:txBody>
      </p:sp>
      <p:cxnSp>
        <p:nvCxnSpPr>
          <p:cNvPr id="13" name="Straight Connector 12">
            <a:extLst>
              <a:ext uri="{FF2B5EF4-FFF2-40B4-BE49-F238E27FC236}">
                <a16:creationId xmlns:a16="http://schemas.microsoft.com/office/drawing/2014/main" id="{AC5AF83B-75B5-4DD5-9670-9AB658B6489E}"/>
              </a:ext>
            </a:extLst>
          </p:cNvPr>
          <p:cNvCxnSpPr/>
          <p:nvPr/>
        </p:nvCxnSpPr>
        <p:spPr>
          <a:xfrm>
            <a:off x="8668113" y="3795623"/>
            <a:ext cx="0" cy="1777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6720D8A-E8BE-4B03-9C93-5ECECEB2BA67}"/>
              </a:ext>
            </a:extLst>
          </p:cNvPr>
          <p:cNvCxnSpPr/>
          <p:nvPr/>
        </p:nvCxnSpPr>
        <p:spPr>
          <a:xfrm>
            <a:off x="10583179" y="4071668"/>
            <a:ext cx="0" cy="1777041"/>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8F3786E0-2C56-4D6B-8390-01F45F7899E2}"/>
              </a:ext>
            </a:extLst>
          </p:cNvPr>
          <p:cNvSpPr txBox="1"/>
          <p:nvPr/>
        </p:nvSpPr>
        <p:spPr>
          <a:xfrm>
            <a:off x="8531527" y="95064"/>
            <a:ext cx="2419704" cy="1569660"/>
          </a:xfrm>
          <a:prstGeom prst="rect">
            <a:avLst/>
          </a:prstGeom>
          <a:noFill/>
        </p:spPr>
        <p:txBody>
          <a:bodyPr wrap="square" rtlCol="0">
            <a:spAutoFit/>
          </a:bodyPr>
          <a:lstStyle/>
          <a:p>
            <a:r>
              <a:rPr lang="en-US" sz="1600" dirty="0"/>
              <a:t>NQ63 (6/21)</a:t>
            </a:r>
          </a:p>
          <a:p>
            <a:r>
              <a:rPr lang="en-US" sz="1600" dirty="0"/>
              <a:t>NQ68 (7/21)</a:t>
            </a:r>
          </a:p>
          <a:p>
            <a:r>
              <a:rPr lang="en-US" sz="1600" dirty="0"/>
              <a:t>NQ30/QH15 (7/21)</a:t>
            </a:r>
          </a:p>
          <a:p>
            <a:r>
              <a:rPr lang="en-US" sz="1600" dirty="0"/>
              <a:t>NQ105 (9/21)</a:t>
            </a:r>
          </a:p>
          <a:p>
            <a:r>
              <a:rPr lang="en-US" sz="1600" dirty="0"/>
              <a:t>NQ116 (9/2021)</a:t>
            </a:r>
          </a:p>
          <a:p>
            <a:r>
              <a:rPr lang="en-US" sz="1600" dirty="0"/>
              <a:t>QĐ27/QĐ-</a:t>
            </a:r>
            <a:r>
              <a:rPr lang="en-US" sz="1600" dirty="0" err="1"/>
              <a:t>TTg</a:t>
            </a:r>
            <a:r>
              <a:rPr lang="en-US" sz="1600" dirty="0"/>
              <a:t> (9/21) </a:t>
            </a:r>
          </a:p>
        </p:txBody>
      </p:sp>
      <p:sp>
        <p:nvSpPr>
          <p:cNvPr id="6" name="TextBox 5">
            <a:extLst>
              <a:ext uri="{FF2B5EF4-FFF2-40B4-BE49-F238E27FC236}">
                <a16:creationId xmlns:a16="http://schemas.microsoft.com/office/drawing/2014/main" id="{F2962BE6-5C74-417C-B505-9AA1F1B65154}"/>
              </a:ext>
            </a:extLst>
          </p:cNvPr>
          <p:cNvSpPr txBox="1"/>
          <p:nvPr/>
        </p:nvSpPr>
        <p:spPr>
          <a:xfrm>
            <a:off x="10402170" y="365125"/>
            <a:ext cx="1789830" cy="954107"/>
          </a:xfrm>
          <a:prstGeom prst="rect">
            <a:avLst/>
          </a:prstGeom>
          <a:noFill/>
        </p:spPr>
        <p:txBody>
          <a:bodyPr wrap="square" rtlCol="0">
            <a:spAutoFit/>
          </a:bodyPr>
          <a:lstStyle/>
          <a:p>
            <a:r>
              <a:rPr lang="en-US" sz="2800" dirty="0">
                <a:solidFill>
                  <a:srgbClr val="FF0000"/>
                </a:solidFill>
              </a:rPr>
              <a:t>Recovery package</a:t>
            </a:r>
          </a:p>
        </p:txBody>
      </p:sp>
    </p:spTree>
    <p:extLst>
      <p:ext uri="{BB962C8B-B14F-4D97-AF65-F5344CB8AC3E}">
        <p14:creationId xmlns:p14="http://schemas.microsoft.com/office/powerpoint/2010/main" val="370063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9E1A8-FDB1-433F-9F2D-9F3FE42535FD}"/>
              </a:ext>
            </a:extLst>
          </p:cNvPr>
          <p:cNvSpPr>
            <a:spLocks noGrp="1"/>
          </p:cNvSpPr>
          <p:nvPr>
            <p:ph type="title"/>
          </p:nvPr>
        </p:nvSpPr>
        <p:spPr>
          <a:xfrm>
            <a:off x="-13647" y="43303"/>
            <a:ext cx="10515600" cy="658457"/>
          </a:xfrm>
        </p:spPr>
        <p:txBody>
          <a:bodyPr>
            <a:normAutofit fontScale="90000"/>
          </a:bodyPr>
          <a:lstStyle/>
          <a:p>
            <a:r>
              <a:rPr lang="en-US" dirty="0"/>
              <a:t>Businesses and household support package</a:t>
            </a:r>
          </a:p>
        </p:txBody>
      </p:sp>
      <p:sp>
        <p:nvSpPr>
          <p:cNvPr id="6" name="TextBox 5">
            <a:extLst>
              <a:ext uri="{FF2B5EF4-FFF2-40B4-BE49-F238E27FC236}">
                <a16:creationId xmlns:a16="http://schemas.microsoft.com/office/drawing/2014/main" id="{2AC1DF80-3ECA-4E9D-BB39-A321616A7349}"/>
              </a:ext>
            </a:extLst>
          </p:cNvPr>
          <p:cNvSpPr txBox="1"/>
          <p:nvPr/>
        </p:nvSpPr>
        <p:spPr>
          <a:xfrm>
            <a:off x="7585907" y="945456"/>
            <a:ext cx="4508739" cy="1477328"/>
          </a:xfrm>
          <a:prstGeom prst="rect">
            <a:avLst/>
          </a:prstGeom>
          <a:noFill/>
        </p:spPr>
        <p:txBody>
          <a:bodyPr wrap="square" rtlCol="0">
            <a:spAutoFit/>
          </a:bodyPr>
          <a:lstStyle/>
          <a:p>
            <a:r>
              <a:rPr lang="en-US" dirty="0"/>
              <a:t>In 2020: 4 support packages about </a:t>
            </a:r>
            <a:r>
              <a:rPr lang="vi-VN" dirty="0"/>
              <a:t> 1</a:t>
            </a:r>
            <a:r>
              <a:rPr lang="en-US" dirty="0"/>
              <a:t>.</a:t>
            </a:r>
            <a:r>
              <a:rPr lang="vi-VN" dirty="0"/>
              <a:t>1</a:t>
            </a:r>
            <a:r>
              <a:rPr lang="en-US" dirty="0"/>
              <a:t>0</a:t>
            </a:r>
            <a:r>
              <a:rPr lang="vi-VN" dirty="0"/>
              <a:t> </a:t>
            </a:r>
            <a:r>
              <a:rPr lang="en-US" dirty="0"/>
              <a:t>trillion VND</a:t>
            </a:r>
          </a:p>
          <a:p>
            <a:r>
              <a:rPr lang="en-US" dirty="0"/>
              <a:t>Real value about </a:t>
            </a:r>
            <a:r>
              <a:rPr lang="vi-VN" dirty="0"/>
              <a:t>184</a:t>
            </a:r>
            <a:r>
              <a:rPr lang="en-US" dirty="0"/>
              <a:t>.</a:t>
            </a:r>
            <a:r>
              <a:rPr lang="vi-VN" dirty="0"/>
              <a:t>7 </a:t>
            </a:r>
            <a:r>
              <a:rPr lang="en-US" dirty="0"/>
              <a:t>trillion VND =</a:t>
            </a:r>
            <a:r>
              <a:rPr lang="vi-VN" dirty="0"/>
              <a:t> 2</a:t>
            </a:r>
            <a:r>
              <a:rPr lang="en-US" dirty="0"/>
              <a:t>.</a:t>
            </a:r>
            <a:r>
              <a:rPr lang="vi-VN" dirty="0"/>
              <a:t>94% GDP</a:t>
            </a:r>
            <a:endParaRPr lang="en-US" dirty="0"/>
          </a:p>
          <a:p>
            <a:endParaRPr lang="en-US" dirty="0"/>
          </a:p>
        </p:txBody>
      </p:sp>
      <p:sp>
        <p:nvSpPr>
          <p:cNvPr id="8" name="TextBox 7">
            <a:extLst>
              <a:ext uri="{FF2B5EF4-FFF2-40B4-BE49-F238E27FC236}">
                <a16:creationId xmlns:a16="http://schemas.microsoft.com/office/drawing/2014/main" id="{31704E7F-0344-492F-BEB0-AB23C63E2AB3}"/>
              </a:ext>
            </a:extLst>
          </p:cNvPr>
          <p:cNvSpPr txBox="1"/>
          <p:nvPr/>
        </p:nvSpPr>
        <p:spPr>
          <a:xfrm>
            <a:off x="8003351" y="2066315"/>
            <a:ext cx="5598544" cy="1200329"/>
          </a:xfrm>
          <a:prstGeom prst="rect">
            <a:avLst/>
          </a:prstGeom>
          <a:noFill/>
        </p:spPr>
        <p:txBody>
          <a:bodyPr wrap="square" rtlCol="0">
            <a:spAutoFit/>
          </a:bodyPr>
          <a:lstStyle/>
          <a:p>
            <a:pPr marL="285750" indent="-285750">
              <a:buFont typeface="Arial" panose="020B0604020202020204" pitchFamily="34" charset="0"/>
              <a:buChar char="•"/>
            </a:pPr>
            <a:r>
              <a:rPr lang="en-US" dirty="0"/>
              <a:t>Big announcement, but the actual </a:t>
            </a:r>
          </a:p>
          <a:p>
            <a:pPr marL="285750" indent="-285750">
              <a:buFont typeface="Arial" panose="020B0604020202020204" pitchFamily="34" charset="0"/>
              <a:buChar char="•"/>
            </a:pPr>
            <a:r>
              <a:rPr lang="en-US" dirty="0"/>
              <a:t>Slow disbursement</a:t>
            </a:r>
          </a:p>
          <a:p>
            <a:pPr marL="285750" indent="-285750">
              <a:buFont typeface="Arial" panose="020B0604020202020204" pitchFamily="34" charset="0"/>
              <a:buChar char="•"/>
            </a:pPr>
            <a:r>
              <a:rPr lang="en-US" dirty="0"/>
              <a:t>Complex process, difficult to access </a:t>
            </a:r>
          </a:p>
          <a:p>
            <a:pPr marL="285750" indent="-285750">
              <a:buFont typeface="Arial" panose="020B0604020202020204" pitchFamily="34" charset="0"/>
              <a:buChar char="•"/>
            </a:pPr>
            <a:r>
              <a:rPr lang="en-US" dirty="0"/>
              <a:t>Poor coordination</a:t>
            </a:r>
          </a:p>
        </p:txBody>
      </p:sp>
      <p:sp>
        <p:nvSpPr>
          <p:cNvPr id="11" name="TextBox 10">
            <a:extLst>
              <a:ext uri="{FF2B5EF4-FFF2-40B4-BE49-F238E27FC236}">
                <a16:creationId xmlns:a16="http://schemas.microsoft.com/office/drawing/2014/main" id="{768FB5D2-D832-45E0-9CCF-5CED7DFE5335}"/>
              </a:ext>
            </a:extLst>
          </p:cNvPr>
          <p:cNvSpPr txBox="1"/>
          <p:nvPr/>
        </p:nvSpPr>
        <p:spPr>
          <a:xfrm>
            <a:off x="7698482" y="3995678"/>
            <a:ext cx="4386583" cy="2031325"/>
          </a:xfrm>
          <a:prstGeom prst="rect">
            <a:avLst/>
          </a:prstGeom>
          <a:noFill/>
        </p:spPr>
        <p:txBody>
          <a:bodyPr wrap="square" rtlCol="0">
            <a:spAutoFit/>
          </a:bodyPr>
          <a:lstStyle/>
          <a:p>
            <a:r>
              <a:rPr lang="en-US" dirty="0"/>
              <a:t>In 2021: about 117 trillion VND (up to date)</a:t>
            </a:r>
          </a:p>
          <a:p>
            <a:pPr marL="285750" indent="-285750">
              <a:buFont typeface="Arial" panose="020B0604020202020204" pitchFamily="34" charset="0"/>
              <a:buChar char="•"/>
            </a:pPr>
            <a:r>
              <a:rPr lang="en-US" dirty="0"/>
              <a:t>Still slow: To Aug 2021,  according to MOLISA</a:t>
            </a:r>
            <a:r>
              <a:rPr lang="vi-VN" dirty="0"/>
              <a:t>, </a:t>
            </a:r>
            <a:r>
              <a:rPr lang="en-US" dirty="0"/>
              <a:t>about 15 mil. Turns of labor received support with amount of </a:t>
            </a:r>
            <a:r>
              <a:rPr lang="vi-VN" dirty="0"/>
              <a:t>8</a:t>
            </a:r>
            <a:r>
              <a:rPr lang="en-US" dirty="0"/>
              <a:t>,</a:t>
            </a:r>
            <a:r>
              <a:rPr lang="vi-VN" dirty="0"/>
              <a:t>400 </a:t>
            </a:r>
            <a:r>
              <a:rPr lang="en-US" dirty="0" err="1"/>
              <a:t>bil</a:t>
            </a:r>
            <a:r>
              <a:rPr lang="en-US" dirty="0"/>
              <a:t>. VND</a:t>
            </a:r>
            <a:r>
              <a:rPr lang="vi-VN" dirty="0"/>
              <a:t> (32% </a:t>
            </a:r>
            <a:r>
              <a:rPr lang="en-US" dirty="0"/>
              <a:t>of total support package</a:t>
            </a:r>
            <a:r>
              <a:rPr lang="vi-VN" dirty="0"/>
              <a:t>);</a:t>
            </a:r>
            <a:endParaRPr lang="en-US" dirty="0"/>
          </a:p>
          <a:p>
            <a:endParaRPr lang="en-US" dirty="0"/>
          </a:p>
          <a:p>
            <a:endParaRPr lang="en-US" dirty="0"/>
          </a:p>
        </p:txBody>
      </p:sp>
      <p:graphicFrame>
        <p:nvGraphicFramePr>
          <p:cNvPr id="7" name="Chart 6">
            <a:extLst>
              <a:ext uri="{FF2B5EF4-FFF2-40B4-BE49-F238E27FC236}">
                <a16:creationId xmlns:a16="http://schemas.microsoft.com/office/drawing/2014/main" id="{236452FE-2E39-4A95-B12B-392CF552E40A}"/>
              </a:ext>
            </a:extLst>
          </p:cNvPr>
          <p:cNvGraphicFramePr>
            <a:graphicFrameLocks/>
          </p:cNvGraphicFramePr>
          <p:nvPr>
            <p:extLst>
              <p:ext uri="{D42A27DB-BD31-4B8C-83A1-F6EECF244321}">
                <p14:modId xmlns:p14="http://schemas.microsoft.com/office/powerpoint/2010/main" val="1839533277"/>
              </p:ext>
            </p:extLst>
          </p:nvPr>
        </p:nvGraphicFramePr>
        <p:xfrm>
          <a:off x="416822" y="861572"/>
          <a:ext cx="6448425" cy="5953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3512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BDBE-FA7F-4D23-870F-13AD4A02CE19}"/>
              </a:ext>
            </a:extLst>
          </p:cNvPr>
          <p:cNvSpPr>
            <a:spLocks noGrp="1"/>
          </p:cNvSpPr>
          <p:nvPr>
            <p:ph type="title"/>
          </p:nvPr>
        </p:nvSpPr>
        <p:spPr>
          <a:xfrm>
            <a:off x="839788" y="365126"/>
            <a:ext cx="10515600" cy="637410"/>
          </a:xfrm>
        </p:spPr>
        <p:txBody>
          <a:bodyPr>
            <a:normAutofit fontScale="90000"/>
          </a:bodyPr>
          <a:lstStyle/>
          <a:p>
            <a:r>
              <a:rPr lang="en-US" dirty="0" err="1"/>
              <a:t>Nguy</a:t>
            </a:r>
            <a:r>
              <a:rPr lang="en-US" dirty="0"/>
              <a:t> </a:t>
            </a:r>
            <a:r>
              <a:rPr lang="en-US" dirty="0" err="1"/>
              <a:t>cơ</a:t>
            </a:r>
            <a:r>
              <a:rPr lang="en-US" dirty="0"/>
              <a:t> </a:t>
            </a:r>
            <a:r>
              <a:rPr lang="en-US" dirty="0" err="1"/>
              <a:t>nợ</a:t>
            </a:r>
            <a:r>
              <a:rPr lang="en-US" dirty="0"/>
              <a:t> </a:t>
            </a:r>
            <a:r>
              <a:rPr lang="en-US" dirty="0" err="1"/>
              <a:t>xấu</a:t>
            </a:r>
            <a:endParaRPr lang="en-US" dirty="0"/>
          </a:p>
        </p:txBody>
      </p:sp>
      <p:sp>
        <p:nvSpPr>
          <p:cNvPr id="3" name="Text Placeholder 2">
            <a:extLst>
              <a:ext uri="{FF2B5EF4-FFF2-40B4-BE49-F238E27FC236}">
                <a16:creationId xmlns:a16="http://schemas.microsoft.com/office/drawing/2014/main" id="{F429DCE9-A4E3-489B-AC5A-D3233051DF0A}"/>
              </a:ext>
            </a:extLst>
          </p:cNvPr>
          <p:cNvSpPr>
            <a:spLocks noGrp="1"/>
          </p:cNvSpPr>
          <p:nvPr>
            <p:ph type="body" idx="1"/>
          </p:nvPr>
        </p:nvSpPr>
        <p:spPr>
          <a:xfrm>
            <a:off x="579639" y="1077352"/>
            <a:ext cx="5157787" cy="637410"/>
          </a:xfrm>
        </p:spPr>
        <p:txBody>
          <a:bodyPr/>
          <a:lstStyle/>
          <a:p>
            <a:r>
              <a:rPr lang="en-US" dirty="0"/>
              <a:t>NPLs on </a:t>
            </a:r>
            <a:r>
              <a:rPr lang="en-US" dirty="0" err="1"/>
              <a:t>balace</a:t>
            </a:r>
            <a:r>
              <a:rPr lang="en-US" dirty="0"/>
              <a:t> sheet</a:t>
            </a:r>
          </a:p>
        </p:txBody>
      </p:sp>
      <p:sp>
        <p:nvSpPr>
          <p:cNvPr id="5" name="Text Placeholder 4">
            <a:extLst>
              <a:ext uri="{FF2B5EF4-FFF2-40B4-BE49-F238E27FC236}">
                <a16:creationId xmlns:a16="http://schemas.microsoft.com/office/drawing/2014/main" id="{F6324CA0-0647-48DA-B12B-1F89B5B364A1}"/>
              </a:ext>
            </a:extLst>
          </p:cNvPr>
          <p:cNvSpPr>
            <a:spLocks noGrp="1"/>
          </p:cNvSpPr>
          <p:nvPr>
            <p:ph type="body" sz="quarter" idx="3"/>
          </p:nvPr>
        </p:nvSpPr>
        <p:spPr>
          <a:xfrm>
            <a:off x="6429173" y="1157556"/>
            <a:ext cx="5183188" cy="637410"/>
          </a:xfrm>
        </p:spPr>
        <p:txBody>
          <a:bodyPr/>
          <a:lstStyle/>
          <a:p>
            <a:r>
              <a:rPr lang="en-US" dirty="0"/>
              <a:t>NPLs risk in 2021</a:t>
            </a:r>
          </a:p>
        </p:txBody>
      </p:sp>
      <p:sp>
        <p:nvSpPr>
          <p:cNvPr id="6" name="Content Placeholder 5">
            <a:extLst>
              <a:ext uri="{FF2B5EF4-FFF2-40B4-BE49-F238E27FC236}">
                <a16:creationId xmlns:a16="http://schemas.microsoft.com/office/drawing/2014/main" id="{8F57169E-4093-4996-A595-42D05A5DA121}"/>
              </a:ext>
            </a:extLst>
          </p:cNvPr>
          <p:cNvSpPr>
            <a:spLocks noGrp="1"/>
          </p:cNvSpPr>
          <p:nvPr>
            <p:ph sz="half" idx="2"/>
          </p:nvPr>
        </p:nvSpPr>
        <p:spPr/>
        <p:txBody>
          <a:bodyPr/>
          <a:lstStyle/>
          <a:p>
            <a:endParaRPr lang="en-US"/>
          </a:p>
        </p:txBody>
      </p:sp>
      <p:graphicFrame>
        <p:nvGraphicFramePr>
          <p:cNvPr id="9" name="Chart 8">
            <a:extLst>
              <a:ext uri="{FF2B5EF4-FFF2-40B4-BE49-F238E27FC236}">
                <a16:creationId xmlns:a16="http://schemas.microsoft.com/office/drawing/2014/main" id="{3BC86BAF-27D9-409F-BD97-A604F9CC77C5}"/>
              </a:ext>
            </a:extLst>
          </p:cNvPr>
          <p:cNvGraphicFramePr/>
          <p:nvPr>
            <p:extLst>
              <p:ext uri="{D42A27DB-BD31-4B8C-83A1-F6EECF244321}">
                <p14:modId xmlns:p14="http://schemas.microsoft.com/office/powerpoint/2010/main" val="2601414155"/>
              </p:ext>
            </p:extLst>
          </p:nvPr>
        </p:nvGraphicFramePr>
        <p:xfrm>
          <a:off x="579639" y="2009178"/>
          <a:ext cx="5417936" cy="4682167"/>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9">
            <a:extLst>
              <a:ext uri="{FF2B5EF4-FFF2-40B4-BE49-F238E27FC236}">
                <a16:creationId xmlns:a16="http://schemas.microsoft.com/office/drawing/2014/main" id="{9085F1E5-8229-4523-9F09-5056EEF24473}"/>
              </a:ext>
            </a:extLst>
          </p:cNvPr>
          <p:cNvSpPr>
            <a:spLocks noGrp="1"/>
          </p:cNvSpPr>
          <p:nvPr>
            <p:ph sz="quarter" idx="4"/>
          </p:nvPr>
        </p:nvSpPr>
        <p:spPr/>
        <p:txBody>
          <a:bodyPr/>
          <a:lstStyle/>
          <a:p>
            <a:endParaRPr lang="en-US"/>
          </a:p>
        </p:txBody>
      </p:sp>
      <p:graphicFrame>
        <p:nvGraphicFramePr>
          <p:cNvPr id="13" name="Chart 12">
            <a:extLst>
              <a:ext uri="{FF2B5EF4-FFF2-40B4-BE49-F238E27FC236}">
                <a16:creationId xmlns:a16="http://schemas.microsoft.com/office/drawing/2014/main" id="{6A08F0B2-DE14-4D0C-B063-4E23306B566E}"/>
              </a:ext>
            </a:extLst>
          </p:cNvPr>
          <p:cNvGraphicFramePr/>
          <p:nvPr>
            <p:extLst>
              <p:ext uri="{D42A27DB-BD31-4B8C-83A1-F6EECF244321}">
                <p14:modId xmlns:p14="http://schemas.microsoft.com/office/powerpoint/2010/main" val="396736330"/>
              </p:ext>
            </p:extLst>
          </p:nvPr>
        </p:nvGraphicFramePr>
        <p:xfrm>
          <a:off x="6429173" y="1967865"/>
          <a:ext cx="5183188" cy="46821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4155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09EC4-5E96-4CFB-832D-ADEF6A7F1ACB}"/>
              </a:ext>
            </a:extLst>
          </p:cNvPr>
          <p:cNvSpPr>
            <a:spLocks noGrp="1"/>
          </p:cNvSpPr>
          <p:nvPr>
            <p:ph type="title"/>
          </p:nvPr>
        </p:nvSpPr>
        <p:spPr>
          <a:xfrm>
            <a:off x="838199" y="286156"/>
            <a:ext cx="10515600" cy="981537"/>
          </a:xfrm>
        </p:spPr>
        <p:txBody>
          <a:bodyPr>
            <a:normAutofit/>
          </a:bodyPr>
          <a:lstStyle/>
          <a:p>
            <a:r>
              <a:rPr lang="en-US" sz="3600" dirty="0"/>
              <a:t>Impact on State budget, difficulties appear</a:t>
            </a:r>
          </a:p>
        </p:txBody>
      </p:sp>
      <p:sp>
        <p:nvSpPr>
          <p:cNvPr id="3" name="Text Placeholder 2">
            <a:extLst>
              <a:ext uri="{FF2B5EF4-FFF2-40B4-BE49-F238E27FC236}">
                <a16:creationId xmlns:a16="http://schemas.microsoft.com/office/drawing/2014/main" id="{ECA014F5-EC48-407C-82C1-527854622301}"/>
              </a:ext>
            </a:extLst>
          </p:cNvPr>
          <p:cNvSpPr>
            <a:spLocks noGrp="1"/>
          </p:cNvSpPr>
          <p:nvPr>
            <p:ph type="body" idx="1"/>
          </p:nvPr>
        </p:nvSpPr>
        <p:spPr>
          <a:xfrm>
            <a:off x="938212" y="1134515"/>
            <a:ext cx="5157787" cy="395027"/>
          </a:xfrm>
        </p:spPr>
        <p:txBody>
          <a:bodyPr>
            <a:normAutofit lnSpcReduction="10000"/>
          </a:bodyPr>
          <a:lstStyle/>
          <a:p>
            <a:r>
              <a:rPr lang="en-US" dirty="0"/>
              <a:t>Budget revenue structure</a:t>
            </a:r>
          </a:p>
        </p:txBody>
      </p:sp>
      <p:graphicFrame>
        <p:nvGraphicFramePr>
          <p:cNvPr id="6" name="Content Placeholder 5">
            <a:extLst>
              <a:ext uri="{FF2B5EF4-FFF2-40B4-BE49-F238E27FC236}">
                <a16:creationId xmlns:a16="http://schemas.microsoft.com/office/drawing/2014/main" id="{80459022-DB45-40BD-BB16-DFDE591DA3D2}"/>
              </a:ext>
            </a:extLst>
          </p:cNvPr>
          <p:cNvGraphicFramePr>
            <a:graphicFrameLocks noGrp="1"/>
          </p:cNvGraphicFramePr>
          <p:nvPr>
            <p:ph sz="half" idx="2"/>
            <p:extLst>
              <p:ext uri="{D42A27DB-BD31-4B8C-83A1-F6EECF244321}">
                <p14:modId xmlns:p14="http://schemas.microsoft.com/office/powerpoint/2010/main" val="3159179512"/>
              </p:ext>
            </p:extLst>
          </p:nvPr>
        </p:nvGraphicFramePr>
        <p:xfrm>
          <a:off x="477361" y="1632629"/>
          <a:ext cx="11549326" cy="4832005"/>
        </p:xfrm>
        <a:graphic>
          <a:graphicData uri="http://schemas.openxmlformats.org/drawingml/2006/table">
            <a:tbl>
              <a:tblPr firstRow="1" firstCol="1" bandRow="1">
                <a:tableStyleId>{5C22544A-7EE6-4342-B048-85BDC9FD1C3A}</a:tableStyleId>
              </a:tblPr>
              <a:tblGrid>
                <a:gridCol w="2411706">
                  <a:extLst>
                    <a:ext uri="{9D8B030D-6E8A-4147-A177-3AD203B41FA5}">
                      <a16:colId xmlns:a16="http://schemas.microsoft.com/office/drawing/2014/main" val="970575401"/>
                    </a:ext>
                  </a:extLst>
                </a:gridCol>
                <a:gridCol w="1269674">
                  <a:extLst>
                    <a:ext uri="{9D8B030D-6E8A-4147-A177-3AD203B41FA5}">
                      <a16:colId xmlns:a16="http://schemas.microsoft.com/office/drawing/2014/main" val="3467792048"/>
                    </a:ext>
                  </a:extLst>
                </a:gridCol>
                <a:gridCol w="1250864">
                  <a:extLst>
                    <a:ext uri="{9D8B030D-6E8A-4147-A177-3AD203B41FA5}">
                      <a16:colId xmlns:a16="http://schemas.microsoft.com/office/drawing/2014/main" val="3811101250"/>
                    </a:ext>
                  </a:extLst>
                </a:gridCol>
                <a:gridCol w="1250864">
                  <a:extLst>
                    <a:ext uri="{9D8B030D-6E8A-4147-A177-3AD203B41FA5}">
                      <a16:colId xmlns:a16="http://schemas.microsoft.com/office/drawing/2014/main" val="248375968"/>
                    </a:ext>
                  </a:extLst>
                </a:gridCol>
                <a:gridCol w="1250864">
                  <a:extLst>
                    <a:ext uri="{9D8B030D-6E8A-4147-A177-3AD203B41FA5}">
                      <a16:colId xmlns:a16="http://schemas.microsoft.com/office/drawing/2014/main" val="1671325792"/>
                    </a:ext>
                  </a:extLst>
                </a:gridCol>
                <a:gridCol w="1414779">
                  <a:extLst>
                    <a:ext uri="{9D8B030D-6E8A-4147-A177-3AD203B41FA5}">
                      <a16:colId xmlns:a16="http://schemas.microsoft.com/office/drawing/2014/main" val="2439550287"/>
                    </a:ext>
                  </a:extLst>
                </a:gridCol>
                <a:gridCol w="1390595">
                  <a:extLst>
                    <a:ext uri="{9D8B030D-6E8A-4147-A177-3AD203B41FA5}">
                      <a16:colId xmlns:a16="http://schemas.microsoft.com/office/drawing/2014/main" val="555936238"/>
                    </a:ext>
                  </a:extLst>
                </a:gridCol>
                <a:gridCol w="1309980">
                  <a:extLst>
                    <a:ext uri="{9D8B030D-6E8A-4147-A177-3AD203B41FA5}">
                      <a16:colId xmlns:a16="http://schemas.microsoft.com/office/drawing/2014/main" val="245639239"/>
                    </a:ext>
                  </a:extLst>
                </a:gridCol>
              </a:tblGrid>
              <a:tr h="661120">
                <a:tc>
                  <a:txBody>
                    <a:bodyPr/>
                    <a:lstStyle/>
                    <a:p>
                      <a:endParaRPr lang="en-US" sz="1800" dirty="0">
                        <a:effectLst/>
                        <a:latin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2016</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2017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2018</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Pre. 2019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Est.</a:t>
                      </a:r>
                    </a:p>
                    <a:p>
                      <a:pPr algn="l">
                        <a:lnSpc>
                          <a:spcPct val="115000"/>
                        </a:lnSpc>
                        <a:spcBef>
                          <a:spcPts val="300"/>
                        </a:spcBef>
                        <a:spcAft>
                          <a:spcPts val="300"/>
                        </a:spcAft>
                      </a:pPr>
                      <a:r>
                        <a:rPr lang="en-US" sz="1800">
                          <a:effectLst/>
                        </a:rPr>
                        <a:t> 2020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Average growth 16-19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Growth 20/19</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1890239490"/>
                  </a:ext>
                </a:extLst>
              </a:tr>
              <a:tr h="241351">
                <a:tc>
                  <a:txBody>
                    <a:bodyPr/>
                    <a:lstStyle/>
                    <a:p>
                      <a:pPr algn="l">
                        <a:lnSpc>
                          <a:spcPct val="115000"/>
                        </a:lnSpc>
                        <a:spcBef>
                          <a:spcPts val="300"/>
                        </a:spcBef>
                        <a:spcAft>
                          <a:spcPts val="300"/>
                        </a:spcAft>
                      </a:pPr>
                      <a:r>
                        <a:rPr lang="en-US" sz="1800">
                          <a:effectLst/>
                        </a:rPr>
                        <a:t>Total revenue</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100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100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100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100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l">
                        <a:lnSpc>
                          <a:spcPct val="115000"/>
                        </a:lnSpc>
                        <a:spcBef>
                          <a:spcPts val="300"/>
                        </a:spcBef>
                        <a:spcAft>
                          <a:spcPts val="300"/>
                        </a:spcAft>
                      </a:pPr>
                      <a:r>
                        <a:rPr lang="en-US" sz="1800">
                          <a:effectLst/>
                        </a:rPr>
                        <a:t>100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11.09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-2.79</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1169196027"/>
                  </a:ext>
                </a:extLst>
              </a:tr>
              <a:tr h="320878">
                <a:tc>
                  <a:txBody>
                    <a:bodyPr/>
                    <a:lstStyle/>
                    <a:p>
                      <a:pPr algn="l">
                        <a:lnSpc>
                          <a:spcPct val="115000"/>
                        </a:lnSpc>
                        <a:spcBef>
                          <a:spcPts val="300"/>
                        </a:spcBef>
                        <a:spcAft>
                          <a:spcPts val="300"/>
                        </a:spcAft>
                      </a:pPr>
                      <a:r>
                        <a:rPr lang="en-US" sz="1800">
                          <a:effectLst/>
                        </a:rPr>
                        <a:t>Domestic revenue</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80.50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80.33</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80.70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82.13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85.61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11.83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1.34</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2890260190"/>
                  </a:ext>
                </a:extLst>
              </a:tr>
              <a:tr h="241351">
                <a:tc>
                  <a:txBody>
                    <a:bodyPr/>
                    <a:lstStyle/>
                    <a:p>
                      <a:pPr indent="52070" algn="l">
                        <a:lnSpc>
                          <a:spcPct val="115000"/>
                        </a:lnSpc>
                        <a:spcBef>
                          <a:spcPts val="300"/>
                        </a:spcBef>
                        <a:spcAft>
                          <a:spcPts val="300"/>
                        </a:spcAft>
                      </a:pPr>
                      <a:r>
                        <a:rPr lang="en-US" sz="1800">
                          <a:effectLst/>
                        </a:rPr>
                        <a:t>SOE </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16.79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14.17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13.27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12.95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11.48</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2.55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-10.16</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3313288370"/>
                  </a:ext>
                </a:extLst>
              </a:tr>
              <a:tr h="241351">
                <a:tc>
                  <a:txBody>
                    <a:bodyPr/>
                    <a:lstStyle/>
                    <a:p>
                      <a:pPr indent="52070" algn="l">
                        <a:lnSpc>
                          <a:spcPct val="115000"/>
                        </a:lnSpc>
                        <a:spcBef>
                          <a:spcPts val="300"/>
                        </a:spcBef>
                        <a:spcAft>
                          <a:spcPts val="300"/>
                        </a:spcAft>
                      </a:pPr>
                      <a:r>
                        <a:rPr lang="en-US" sz="1800">
                          <a:effectLst/>
                        </a:rPr>
                        <a:t>FDI </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17.89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16.57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16.47</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16.50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15.96</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8.87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-1.98</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3665787191"/>
                  </a:ext>
                </a:extLst>
              </a:tr>
              <a:tr h="241351">
                <a:tc>
                  <a:txBody>
                    <a:bodyPr/>
                    <a:lstStyle/>
                    <a:p>
                      <a:pPr indent="52070" algn="l">
                        <a:lnSpc>
                          <a:spcPct val="115000"/>
                        </a:lnSpc>
                        <a:spcBef>
                          <a:spcPts val="300"/>
                        </a:spcBef>
                        <a:spcAft>
                          <a:spcPts val="300"/>
                        </a:spcAft>
                      </a:pPr>
                      <a:r>
                        <a:rPr lang="en-US" sz="1800">
                          <a:effectLst/>
                        </a:rPr>
                        <a:t>Private sector </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17.24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17.42</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18.14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18.71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19.14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14.91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3.69</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135429240"/>
                  </a:ext>
                </a:extLst>
              </a:tr>
              <a:tr h="241351">
                <a:tc>
                  <a:txBody>
                    <a:bodyPr/>
                    <a:lstStyle/>
                    <a:p>
                      <a:pPr indent="52070" algn="l">
                        <a:lnSpc>
                          <a:spcPct val="115000"/>
                        </a:lnSpc>
                        <a:spcBef>
                          <a:spcPts val="300"/>
                        </a:spcBef>
                        <a:spcAft>
                          <a:spcPts val="300"/>
                        </a:spcAft>
                      </a:pPr>
                      <a:r>
                        <a:rPr lang="en-US" sz="1800">
                          <a:effectLst/>
                        </a:rPr>
                        <a:t>Income tax</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7.16</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7.58</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8.17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8.59</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8.93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18.81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5.31</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1265280487"/>
                  </a:ext>
                </a:extLst>
              </a:tr>
              <a:tr h="303765">
                <a:tc>
                  <a:txBody>
                    <a:bodyPr/>
                    <a:lstStyle/>
                    <a:p>
                      <a:pPr indent="52070" algn="l">
                        <a:lnSpc>
                          <a:spcPct val="115000"/>
                        </a:lnSpc>
                        <a:spcBef>
                          <a:spcPts val="300"/>
                        </a:spcBef>
                        <a:spcAft>
                          <a:spcPts val="300"/>
                        </a:spcAft>
                      </a:pPr>
                      <a:r>
                        <a:rPr lang="en-US" sz="1800">
                          <a:effectLst/>
                        </a:rPr>
                        <a:t>Environment tax</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4.74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4.30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4.07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4.95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4.70</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13.50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-3.87</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2223681467"/>
                  </a:ext>
                </a:extLst>
              </a:tr>
              <a:tr h="241351">
                <a:tc>
                  <a:txBody>
                    <a:bodyPr/>
                    <a:lstStyle/>
                    <a:p>
                      <a:pPr indent="52070" algn="l">
                        <a:lnSpc>
                          <a:spcPct val="115000"/>
                        </a:lnSpc>
                        <a:spcBef>
                          <a:spcPts val="300"/>
                        </a:spcBef>
                        <a:spcAft>
                          <a:spcPts val="300"/>
                        </a:spcAft>
                      </a:pPr>
                      <a:r>
                        <a:rPr lang="en-US" sz="1800">
                          <a:effectLst/>
                        </a:rPr>
                        <a:t>Fees</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5.40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6.11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6.05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6.37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5.42</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18.18</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-13.88</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2045212481"/>
                  </a:ext>
                </a:extLst>
              </a:tr>
              <a:tr h="326300">
                <a:tc>
                  <a:txBody>
                    <a:bodyPr/>
                    <a:lstStyle/>
                    <a:p>
                      <a:pPr indent="52070" algn="l">
                        <a:lnSpc>
                          <a:spcPct val="115000"/>
                        </a:lnSpc>
                        <a:spcBef>
                          <a:spcPts val="300"/>
                        </a:spcBef>
                        <a:spcAft>
                          <a:spcPts val="300"/>
                        </a:spcAft>
                      </a:pPr>
                      <a:r>
                        <a:rPr lang="en-US" sz="1800">
                          <a:effectLst/>
                        </a:rPr>
                        <a:t>Land&amp; houses</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13.60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14.87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15.65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15.10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16.70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15.79</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12.12</a:t>
                      </a:r>
                      <a:endParaRPr lang="en-US" sz="180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4032272794"/>
                  </a:ext>
                </a:extLst>
              </a:tr>
              <a:tr h="241351">
                <a:tc>
                  <a:txBody>
                    <a:bodyPr/>
                    <a:lstStyle/>
                    <a:p>
                      <a:pPr indent="52070" algn="l">
                        <a:lnSpc>
                          <a:spcPct val="115000"/>
                        </a:lnSpc>
                        <a:spcBef>
                          <a:spcPts val="300"/>
                        </a:spcBef>
                        <a:spcAft>
                          <a:spcPts val="300"/>
                        </a:spcAft>
                      </a:pPr>
                      <a:r>
                        <a:rPr lang="en-US" sz="1800">
                          <a:effectLst/>
                        </a:rPr>
                        <a:t>Other</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17.18</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18.98</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18.17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16.83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17.67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11.06</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6.41</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4267068976"/>
                  </a:ext>
                </a:extLst>
              </a:tr>
              <a:tr h="241351">
                <a:tc>
                  <a:txBody>
                    <a:bodyPr/>
                    <a:lstStyle/>
                    <a:p>
                      <a:pPr algn="l">
                        <a:lnSpc>
                          <a:spcPct val="115000"/>
                        </a:lnSpc>
                        <a:spcBef>
                          <a:spcPts val="300"/>
                        </a:spcBef>
                        <a:spcAft>
                          <a:spcPts val="300"/>
                        </a:spcAft>
                      </a:pPr>
                      <a:r>
                        <a:rPr lang="en-US" sz="1800">
                          <a:effectLst/>
                        </a:rPr>
                        <a:t>Oil revenue</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3.55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3.83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4.61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3.63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2.29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11.86</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-38.49</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3169229257"/>
                  </a:ext>
                </a:extLst>
              </a:tr>
              <a:tr h="241351">
                <a:tc>
                  <a:txBody>
                    <a:bodyPr/>
                    <a:lstStyle/>
                    <a:p>
                      <a:pPr algn="l">
                        <a:lnSpc>
                          <a:spcPct val="115000"/>
                        </a:lnSpc>
                        <a:spcBef>
                          <a:spcPts val="300"/>
                        </a:spcBef>
                        <a:spcAft>
                          <a:spcPts val="300"/>
                        </a:spcAft>
                      </a:pPr>
                      <a:r>
                        <a:rPr lang="en-US" sz="1800">
                          <a:effectLst/>
                        </a:rPr>
                        <a:t>Import/export</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15.20</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15.25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14.15</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13.81</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11.77</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7.59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-17.14</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1778215697"/>
                  </a:ext>
                </a:extLst>
              </a:tr>
              <a:tr h="241351">
                <a:tc>
                  <a:txBody>
                    <a:bodyPr/>
                    <a:lstStyle/>
                    <a:p>
                      <a:pPr algn="l">
                        <a:lnSpc>
                          <a:spcPct val="115000"/>
                        </a:lnSpc>
                        <a:spcBef>
                          <a:spcPts val="300"/>
                        </a:spcBef>
                        <a:spcAft>
                          <a:spcPts val="300"/>
                        </a:spcAft>
                      </a:pPr>
                      <a:r>
                        <a:rPr lang="en-US" sz="1800">
                          <a:effectLst/>
                        </a:rPr>
                        <a:t>Grants</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0.74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0.59</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0.54</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0.43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0.32</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a:effectLst/>
                        </a:rPr>
                        <a:t>-7.23</a:t>
                      </a:r>
                      <a:endParaRPr lang="en-US" sz="1800">
                        <a:effectLst/>
                        <a:latin typeface="Times New Roman" panose="02020603050405020304" pitchFamily="18" charset="0"/>
                        <a:ea typeface="Times New Roman" panose="02020603050405020304" pitchFamily="18" charset="0"/>
                      </a:endParaRPr>
                    </a:p>
                  </a:txBody>
                  <a:tcPr marL="63696" marR="63696" marT="0" marB="0" anchor="b"/>
                </a:tc>
                <a:tc>
                  <a:txBody>
                    <a:bodyPr/>
                    <a:lstStyle/>
                    <a:p>
                      <a:pPr algn="r">
                        <a:lnSpc>
                          <a:spcPct val="115000"/>
                        </a:lnSpc>
                        <a:spcBef>
                          <a:spcPts val="300"/>
                        </a:spcBef>
                        <a:spcAft>
                          <a:spcPts val="300"/>
                        </a:spcAft>
                      </a:pPr>
                      <a:r>
                        <a:rPr lang="en-US" sz="1800" dirty="0">
                          <a:effectLst/>
                        </a:rPr>
                        <a:t>-27.86</a:t>
                      </a:r>
                      <a:endParaRPr lang="en-US" sz="1800" dirty="0">
                        <a:effectLst/>
                        <a:latin typeface="Times New Roman" panose="02020603050405020304" pitchFamily="18" charset="0"/>
                        <a:ea typeface="Times New Roman" panose="02020603050405020304" pitchFamily="18" charset="0"/>
                      </a:endParaRPr>
                    </a:p>
                  </a:txBody>
                  <a:tcPr marL="63696" marR="63696" marT="0" marB="0" anchor="b"/>
                </a:tc>
                <a:extLst>
                  <a:ext uri="{0D108BD9-81ED-4DB2-BD59-A6C34878D82A}">
                    <a16:rowId xmlns:a16="http://schemas.microsoft.com/office/drawing/2014/main" val="3385431915"/>
                  </a:ext>
                </a:extLst>
              </a:tr>
            </a:tbl>
          </a:graphicData>
        </a:graphic>
      </p:graphicFrame>
    </p:spTree>
    <p:extLst>
      <p:ext uri="{BB962C8B-B14F-4D97-AF65-F5344CB8AC3E}">
        <p14:creationId xmlns:p14="http://schemas.microsoft.com/office/powerpoint/2010/main" val="3982919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4AE02-7E02-4451-9367-468CFA6A3163}"/>
              </a:ext>
            </a:extLst>
          </p:cNvPr>
          <p:cNvSpPr>
            <a:spLocks noGrp="1"/>
          </p:cNvSpPr>
          <p:nvPr>
            <p:ph type="title"/>
          </p:nvPr>
        </p:nvSpPr>
        <p:spPr/>
        <p:txBody>
          <a:bodyPr>
            <a:normAutofit/>
          </a:bodyPr>
          <a:lstStyle/>
          <a:p>
            <a:r>
              <a:rPr lang="en-US" sz="3800" dirty="0"/>
              <a:t>Labor-shortage in large industrial centers</a:t>
            </a:r>
          </a:p>
        </p:txBody>
      </p:sp>
      <p:sp>
        <p:nvSpPr>
          <p:cNvPr id="15" name="TextBox 14">
            <a:extLst>
              <a:ext uri="{FF2B5EF4-FFF2-40B4-BE49-F238E27FC236}">
                <a16:creationId xmlns:a16="http://schemas.microsoft.com/office/drawing/2014/main" id="{2CADED23-EE13-46AE-9288-FD72C3D54E5D}"/>
              </a:ext>
            </a:extLst>
          </p:cNvPr>
          <p:cNvSpPr txBox="1"/>
          <p:nvPr/>
        </p:nvSpPr>
        <p:spPr>
          <a:xfrm>
            <a:off x="394511" y="5829530"/>
            <a:ext cx="7908865" cy="373436"/>
          </a:xfrm>
          <a:prstGeom prst="rect">
            <a:avLst/>
          </a:prstGeom>
          <a:noFill/>
        </p:spPr>
        <p:txBody>
          <a:bodyPr wrap="square">
            <a:spAutoFit/>
          </a:bodyPr>
          <a:lstStyle/>
          <a:p>
            <a:pPr marL="630555" algn="just">
              <a:lnSpc>
                <a:spcPct val="110000"/>
              </a:lnSpc>
              <a:spcBef>
                <a:spcPts val="600"/>
              </a:spcBef>
              <a:spcAft>
                <a:spcPts val="600"/>
              </a:spcAft>
            </a:pPr>
            <a:r>
              <a:rPr lang="en-US" sz="1800" i="1" dirty="0">
                <a:effectLst/>
                <a:latin typeface="Arial" panose="020B0604020202020204" pitchFamily="34" charset="0"/>
                <a:ea typeface="Calibri" panose="020F0502020204030204" pitchFamily="34" charset="0"/>
                <a:cs typeface="Times New Roman" panose="02020603050405020304" pitchFamily="18" charset="0"/>
              </a:rPr>
              <a:t>Source: GSO survey (9/2021)</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9" name="Chart 8">
            <a:extLst>
              <a:ext uri="{FF2B5EF4-FFF2-40B4-BE49-F238E27FC236}">
                <a16:creationId xmlns:a16="http://schemas.microsoft.com/office/drawing/2014/main" id="{4D49C97B-7E43-42F3-AF51-394815F3C9F3}"/>
              </a:ext>
            </a:extLst>
          </p:cNvPr>
          <p:cNvGraphicFramePr/>
          <p:nvPr>
            <p:extLst>
              <p:ext uri="{D42A27DB-BD31-4B8C-83A1-F6EECF244321}">
                <p14:modId xmlns:p14="http://schemas.microsoft.com/office/powerpoint/2010/main" val="1956862855"/>
              </p:ext>
            </p:extLst>
          </p:nvPr>
        </p:nvGraphicFramePr>
        <p:xfrm>
          <a:off x="312032" y="1917814"/>
          <a:ext cx="3902674" cy="3684587"/>
        </p:xfrm>
        <a:graphic>
          <a:graphicData uri="http://schemas.openxmlformats.org/drawingml/2006/chart">
            <c:chart xmlns:c="http://schemas.openxmlformats.org/drawingml/2006/chart" xmlns:r="http://schemas.openxmlformats.org/officeDocument/2006/relationships" r:id="rId2"/>
          </a:graphicData>
        </a:graphic>
      </p:graphicFrame>
      <p:sp>
        <p:nvSpPr>
          <p:cNvPr id="11" name="Content Placeholder 10">
            <a:extLst>
              <a:ext uri="{FF2B5EF4-FFF2-40B4-BE49-F238E27FC236}">
                <a16:creationId xmlns:a16="http://schemas.microsoft.com/office/drawing/2014/main" id="{35B3C6E7-EBD1-46BF-90E9-8D747129FC9B}"/>
              </a:ext>
            </a:extLst>
          </p:cNvPr>
          <p:cNvSpPr>
            <a:spLocks noGrp="1"/>
          </p:cNvSpPr>
          <p:nvPr>
            <p:ph sz="quarter" idx="4"/>
          </p:nvPr>
        </p:nvSpPr>
        <p:spPr/>
        <p:txBody>
          <a:bodyPr/>
          <a:lstStyle/>
          <a:p>
            <a:endParaRPr lang="en-US" dirty="0"/>
          </a:p>
        </p:txBody>
      </p:sp>
      <p:graphicFrame>
        <p:nvGraphicFramePr>
          <p:cNvPr id="14" name="Chart 13">
            <a:extLst>
              <a:ext uri="{FF2B5EF4-FFF2-40B4-BE49-F238E27FC236}">
                <a16:creationId xmlns:a16="http://schemas.microsoft.com/office/drawing/2014/main" id="{B31F132A-9A3F-4539-90CB-C045CD8D7B29}"/>
              </a:ext>
            </a:extLst>
          </p:cNvPr>
          <p:cNvGraphicFramePr/>
          <p:nvPr>
            <p:extLst>
              <p:ext uri="{D42A27DB-BD31-4B8C-83A1-F6EECF244321}">
                <p14:modId xmlns:p14="http://schemas.microsoft.com/office/powerpoint/2010/main" val="2358732375"/>
              </p:ext>
            </p:extLst>
          </p:nvPr>
        </p:nvGraphicFramePr>
        <p:xfrm>
          <a:off x="4214706" y="1904510"/>
          <a:ext cx="3902674" cy="3684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6CEE465B-A2E7-4B15-8F28-C0D8C6A0F212}"/>
              </a:ext>
            </a:extLst>
          </p:cNvPr>
          <p:cNvGraphicFramePr/>
          <p:nvPr>
            <p:extLst>
              <p:ext uri="{D42A27DB-BD31-4B8C-83A1-F6EECF244321}">
                <p14:modId xmlns:p14="http://schemas.microsoft.com/office/powerpoint/2010/main" val="2980125628"/>
              </p:ext>
            </p:extLst>
          </p:nvPr>
        </p:nvGraphicFramePr>
        <p:xfrm>
          <a:off x="8117380" y="1917814"/>
          <a:ext cx="3762588" cy="36712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97247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CFB4-A55F-4192-86B2-8383D68A926D}"/>
              </a:ext>
            </a:extLst>
          </p:cNvPr>
          <p:cNvSpPr>
            <a:spLocks noGrp="1"/>
          </p:cNvSpPr>
          <p:nvPr>
            <p:ph type="title"/>
          </p:nvPr>
        </p:nvSpPr>
        <p:spPr>
          <a:xfrm>
            <a:off x="839788" y="365126"/>
            <a:ext cx="10515600" cy="868764"/>
          </a:xfrm>
        </p:spPr>
        <p:txBody>
          <a:bodyPr/>
          <a:lstStyle/>
          <a:p>
            <a:r>
              <a:rPr lang="en-US" dirty="0"/>
              <a:t>Retail revenue growth (%YoY)</a:t>
            </a:r>
          </a:p>
        </p:txBody>
      </p:sp>
      <p:graphicFrame>
        <p:nvGraphicFramePr>
          <p:cNvPr id="7" name="Chart 6">
            <a:extLst>
              <a:ext uri="{FF2B5EF4-FFF2-40B4-BE49-F238E27FC236}">
                <a16:creationId xmlns:a16="http://schemas.microsoft.com/office/drawing/2014/main" id="{2D085DE0-4F6A-42E4-98B3-CBDFF9371329}"/>
              </a:ext>
            </a:extLst>
          </p:cNvPr>
          <p:cNvGraphicFramePr>
            <a:graphicFrameLocks/>
          </p:cNvGraphicFramePr>
          <p:nvPr>
            <p:extLst>
              <p:ext uri="{D42A27DB-BD31-4B8C-83A1-F6EECF244321}">
                <p14:modId xmlns:p14="http://schemas.microsoft.com/office/powerpoint/2010/main" val="338348433"/>
              </p:ext>
            </p:extLst>
          </p:nvPr>
        </p:nvGraphicFramePr>
        <p:xfrm>
          <a:off x="308113" y="1647825"/>
          <a:ext cx="11667222" cy="49418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0280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CA4A5-900B-4DB4-A5CC-68D15BD25190}"/>
              </a:ext>
            </a:extLst>
          </p:cNvPr>
          <p:cNvSpPr>
            <a:spLocks noGrp="1"/>
          </p:cNvSpPr>
          <p:nvPr>
            <p:ph type="title"/>
          </p:nvPr>
        </p:nvSpPr>
        <p:spPr>
          <a:xfrm>
            <a:off x="839788" y="365125"/>
            <a:ext cx="10515600" cy="823913"/>
          </a:xfrm>
        </p:spPr>
        <p:txBody>
          <a:bodyPr/>
          <a:lstStyle/>
          <a:p>
            <a:r>
              <a:rPr lang="en-US" dirty="0"/>
              <a:t>Growth in 2021</a:t>
            </a:r>
          </a:p>
        </p:txBody>
      </p:sp>
      <p:sp>
        <p:nvSpPr>
          <p:cNvPr id="3" name="Text Placeholder 2">
            <a:extLst>
              <a:ext uri="{FF2B5EF4-FFF2-40B4-BE49-F238E27FC236}">
                <a16:creationId xmlns:a16="http://schemas.microsoft.com/office/drawing/2014/main" id="{2734DBDC-E049-4944-A9EB-B454DDA6FDC8}"/>
              </a:ext>
            </a:extLst>
          </p:cNvPr>
          <p:cNvSpPr>
            <a:spLocks noGrp="1"/>
          </p:cNvSpPr>
          <p:nvPr>
            <p:ph type="body" idx="1"/>
          </p:nvPr>
        </p:nvSpPr>
        <p:spPr>
          <a:xfrm>
            <a:off x="862014" y="1189038"/>
            <a:ext cx="5157787" cy="407006"/>
          </a:xfrm>
        </p:spPr>
        <p:txBody>
          <a:bodyPr>
            <a:normAutofit lnSpcReduction="10000"/>
          </a:bodyPr>
          <a:lstStyle/>
          <a:p>
            <a:r>
              <a:rPr lang="en-US" dirty="0"/>
              <a:t>Estimated growth in 2021</a:t>
            </a:r>
          </a:p>
        </p:txBody>
      </p:sp>
      <p:graphicFrame>
        <p:nvGraphicFramePr>
          <p:cNvPr id="4" name="Table 3">
            <a:extLst>
              <a:ext uri="{FF2B5EF4-FFF2-40B4-BE49-F238E27FC236}">
                <a16:creationId xmlns:a16="http://schemas.microsoft.com/office/drawing/2014/main" id="{BEE1C2EF-3848-4347-8124-2B236319ADF7}"/>
              </a:ext>
            </a:extLst>
          </p:cNvPr>
          <p:cNvGraphicFramePr>
            <a:graphicFrameLocks noGrp="1"/>
          </p:cNvGraphicFramePr>
          <p:nvPr>
            <p:extLst>
              <p:ext uri="{D42A27DB-BD31-4B8C-83A1-F6EECF244321}">
                <p14:modId xmlns:p14="http://schemas.microsoft.com/office/powerpoint/2010/main" val="583084886"/>
              </p:ext>
            </p:extLst>
          </p:nvPr>
        </p:nvGraphicFramePr>
        <p:xfrm>
          <a:off x="604434" y="1747646"/>
          <a:ext cx="11081288" cy="4383198"/>
        </p:xfrm>
        <a:graphic>
          <a:graphicData uri="http://schemas.openxmlformats.org/drawingml/2006/table">
            <a:tbl>
              <a:tblPr firstRow="1" firstCol="1" bandRow="1">
                <a:tableStyleId>{5C22544A-7EE6-4342-B048-85BDC9FD1C3A}</a:tableStyleId>
              </a:tblPr>
              <a:tblGrid>
                <a:gridCol w="3650385">
                  <a:extLst>
                    <a:ext uri="{9D8B030D-6E8A-4147-A177-3AD203B41FA5}">
                      <a16:colId xmlns:a16="http://schemas.microsoft.com/office/drawing/2014/main" val="309262166"/>
                    </a:ext>
                  </a:extLst>
                </a:gridCol>
                <a:gridCol w="735635">
                  <a:extLst>
                    <a:ext uri="{9D8B030D-6E8A-4147-A177-3AD203B41FA5}">
                      <a16:colId xmlns:a16="http://schemas.microsoft.com/office/drawing/2014/main" val="3764724940"/>
                    </a:ext>
                  </a:extLst>
                </a:gridCol>
                <a:gridCol w="898902">
                  <a:extLst>
                    <a:ext uri="{9D8B030D-6E8A-4147-A177-3AD203B41FA5}">
                      <a16:colId xmlns:a16="http://schemas.microsoft.com/office/drawing/2014/main" val="3421833213"/>
                    </a:ext>
                  </a:extLst>
                </a:gridCol>
                <a:gridCol w="822999">
                  <a:extLst>
                    <a:ext uri="{9D8B030D-6E8A-4147-A177-3AD203B41FA5}">
                      <a16:colId xmlns:a16="http://schemas.microsoft.com/office/drawing/2014/main" val="533801221"/>
                    </a:ext>
                  </a:extLst>
                </a:gridCol>
                <a:gridCol w="1131849">
                  <a:extLst>
                    <a:ext uri="{9D8B030D-6E8A-4147-A177-3AD203B41FA5}">
                      <a16:colId xmlns:a16="http://schemas.microsoft.com/office/drawing/2014/main" val="2753517732"/>
                    </a:ext>
                  </a:extLst>
                </a:gridCol>
                <a:gridCol w="1330793">
                  <a:extLst>
                    <a:ext uri="{9D8B030D-6E8A-4147-A177-3AD203B41FA5}">
                      <a16:colId xmlns:a16="http://schemas.microsoft.com/office/drawing/2014/main" val="870067852"/>
                    </a:ext>
                  </a:extLst>
                </a:gridCol>
                <a:gridCol w="1053884">
                  <a:extLst>
                    <a:ext uri="{9D8B030D-6E8A-4147-A177-3AD203B41FA5}">
                      <a16:colId xmlns:a16="http://schemas.microsoft.com/office/drawing/2014/main" val="429418392"/>
                    </a:ext>
                  </a:extLst>
                </a:gridCol>
                <a:gridCol w="1456841">
                  <a:extLst>
                    <a:ext uri="{9D8B030D-6E8A-4147-A177-3AD203B41FA5}">
                      <a16:colId xmlns:a16="http://schemas.microsoft.com/office/drawing/2014/main" val="1437655121"/>
                    </a:ext>
                  </a:extLst>
                </a:gridCol>
              </a:tblGrid>
              <a:tr h="442966">
                <a:tc rowSpan="2">
                  <a:txBody>
                    <a:bodyPr/>
                    <a:lstStyle/>
                    <a:p>
                      <a:pPr algn="l">
                        <a:lnSpc>
                          <a:spcPct val="115000"/>
                        </a:lnSpc>
                        <a:spcBef>
                          <a:spcPts val="300"/>
                        </a:spcBef>
                        <a:spcAft>
                          <a:spcPts val="300"/>
                        </a:spcAft>
                      </a:pPr>
                      <a:r>
                        <a:rPr lang="en-US" sz="2000">
                          <a:effectLst/>
                        </a:rPr>
                        <a:t>Sectors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rowSpan="2">
                  <a:txBody>
                    <a:bodyPr/>
                    <a:lstStyle/>
                    <a:p>
                      <a:pPr algn="ctr">
                        <a:lnSpc>
                          <a:spcPct val="115000"/>
                        </a:lnSpc>
                        <a:spcBef>
                          <a:spcPts val="300"/>
                        </a:spcBef>
                        <a:spcAft>
                          <a:spcPts val="300"/>
                        </a:spcAft>
                      </a:pPr>
                      <a:r>
                        <a:rPr lang="en-US" sz="2000">
                          <a:effectLst/>
                        </a:rPr>
                        <a:t>Q1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rowSpan="2">
                  <a:txBody>
                    <a:bodyPr/>
                    <a:lstStyle/>
                    <a:p>
                      <a:pPr algn="ctr">
                        <a:lnSpc>
                          <a:spcPct val="115000"/>
                        </a:lnSpc>
                        <a:spcBef>
                          <a:spcPts val="300"/>
                        </a:spcBef>
                        <a:spcAft>
                          <a:spcPts val="300"/>
                        </a:spcAft>
                      </a:pPr>
                      <a:r>
                        <a:rPr lang="en-US" sz="2000" dirty="0">
                          <a:effectLst/>
                        </a:rPr>
                        <a:t>Q2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rowSpan="2">
                  <a:txBody>
                    <a:bodyPr/>
                    <a:lstStyle/>
                    <a:p>
                      <a:pPr algn="ctr">
                        <a:lnSpc>
                          <a:spcPct val="115000"/>
                        </a:lnSpc>
                        <a:spcBef>
                          <a:spcPts val="300"/>
                        </a:spcBef>
                        <a:spcAft>
                          <a:spcPts val="300"/>
                        </a:spcAft>
                      </a:pPr>
                      <a:r>
                        <a:rPr lang="en-US" sz="2000">
                          <a:effectLst/>
                        </a:rPr>
                        <a:t>Q3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gridSpan="3">
                  <a:txBody>
                    <a:bodyPr/>
                    <a:lstStyle/>
                    <a:p>
                      <a:pPr algn="ctr">
                        <a:lnSpc>
                          <a:spcPct val="115000"/>
                        </a:lnSpc>
                        <a:spcBef>
                          <a:spcPts val="300"/>
                        </a:spcBef>
                        <a:spcAft>
                          <a:spcPts val="300"/>
                        </a:spcAft>
                      </a:pPr>
                      <a:r>
                        <a:rPr lang="en-US" sz="2000">
                          <a:effectLst/>
                        </a:rPr>
                        <a:t>Q4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hMerge="1">
                  <a:txBody>
                    <a:bodyPr/>
                    <a:lstStyle/>
                    <a:p>
                      <a:endParaRPr lang="en-US"/>
                    </a:p>
                  </a:txBody>
                  <a:tcPr/>
                </a:tc>
                <a:tc hMerge="1">
                  <a:txBody>
                    <a:bodyPr/>
                    <a:lstStyle/>
                    <a:p>
                      <a:endParaRPr lang="en-US"/>
                    </a:p>
                  </a:txBody>
                  <a:tcPr/>
                </a:tc>
                <a:tc>
                  <a:txBody>
                    <a:bodyPr/>
                    <a:lstStyle/>
                    <a:p>
                      <a:pPr algn="ctr">
                        <a:lnSpc>
                          <a:spcPct val="115000"/>
                        </a:lnSpc>
                        <a:spcBef>
                          <a:spcPts val="300"/>
                        </a:spcBef>
                        <a:spcAft>
                          <a:spcPts val="300"/>
                        </a:spcAft>
                      </a:pPr>
                      <a:r>
                        <a:rPr lang="en-US" sz="2000">
                          <a:effectLst/>
                        </a:rPr>
                        <a:t>Q4/20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3746441582"/>
                  </a:ext>
                </a:extLst>
              </a:tr>
              <a:tr h="67382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Bef>
                          <a:spcPts val="300"/>
                        </a:spcBef>
                        <a:spcAft>
                          <a:spcPts val="300"/>
                        </a:spcAft>
                      </a:pPr>
                      <a:r>
                        <a:rPr lang="en-US" sz="2000">
                          <a:effectLst/>
                        </a:rPr>
                        <a:t>Good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Moderate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Bad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3229761525"/>
                  </a:ext>
                </a:extLst>
              </a:tr>
              <a:tr h="673823">
                <a:tc>
                  <a:txBody>
                    <a:bodyPr/>
                    <a:lstStyle/>
                    <a:p>
                      <a:pPr algn="l">
                        <a:lnSpc>
                          <a:spcPct val="115000"/>
                        </a:lnSpc>
                        <a:spcBef>
                          <a:spcPts val="300"/>
                        </a:spcBef>
                        <a:spcAft>
                          <a:spcPts val="300"/>
                        </a:spcAft>
                      </a:pPr>
                      <a:r>
                        <a:rPr lang="en-US" sz="2000">
                          <a:effectLst/>
                        </a:rPr>
                        <a:t>Agriculture, forestry and fishery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3.5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5.10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4.50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4,69</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819526579"/>
                  </a:ext>
                </a:extLst>
              </a:tr>
              <a:tr h="785769">
                <a:tc>
                  <a:txBody>
                    <a:bodyPr/>
                    <a:lstStyle/>
                    <a:p>
                      <a:pPr algn="l">
                        <a:lnSpc>
                          <a:spcPct val="115000"/>
                        </a:lnSpc>
                        <a:spcBef>
                          <a:spcPts val="300"/>
                        </a:spcBef>
                        <a:spcAft>
                          <a:spcPts val="300"/>
                        </a:spcAft>
                      </a:pPr>
                      <a:r>
                        <a:rPr lang="en-US" sz="2000">
                          <a:effectLst/>
                        </a:rPr>
                        <a:t>Industry and construction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6.3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dirty="0">
                          <a:effectLst/>
                        </a:rPr>
                        <a:t>10.3</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2.00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1.00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- 3.10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5,60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1299351830"/>
                  </a:ext>
                </a:extLst>
              </a:tr>
              <a:tr h="588936">
                <a:tc>
                  <a:txBody>
                    <a:bodyPr/>
                    <a:lstStyle/>
                    <a:p>
                      <a:pPr algn="l">
                        <a:lnSpc>
                          <a:spcPct val="115000"/>
                        </a:lnSpc>
                        <a:spcBef>
                          <a:spcPts val="300"/>
                        </a:spcBef>
                        <a:spcAft>
                          <a:spcPts val="300"/>
                        </a:spcAft>
                      </a:pPr>
                      <a:r>
                        <a:rPr lang="en-US" sz="2000">
                          <a:effectLst/>
                        </a:rPr>
                        <a:t>Service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3.6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-8.5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2.00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- 2.50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4,29</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3572504682"/>
                  </a:ext>
                </a:extLst>
              </a:tr>
              <a:tr h="774915">
                <a:tc>
                  <a:txBody>
                    <a:bodyPr/>
                    <a:lstStyle/>
                    <a:p>
                      <a:pPr algn="l">
                        <a:lnSpc>
                          <a:spcPct val="115000"/>
                        </a:lnSpc>
                        <a:spcBef>
                          <a:spcPts val="300"/>
                        </a:spcBef>
                        <a:spcAft>
                          <a:spcPts val="300"/>
                        </a:spcAft>
                      </a:pPr>
                      <a:r>
                        <a:rPr lang="en-US" sz="2000">
                          <a:effectLst/>
                        </a:rPr>
                        <a:t>Quarterly GDP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6.6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-6.2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3.74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2.46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- 0.99</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4.48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3203594298"/>
                  </a:ext>
                </a:extLst>
              </a:tr>
              <a:tr h="442966">
                <a:tc>
                  <a:txBody>
                    <a:bodyPr/>
                    <a:lstStyle/>
                    <a:p>
                      <a:pPr algn="l">
                        <a:lnSpc>
                          <a:spcPct val="115000"/>
                        </a:lnSpc>
                        <a:spcBef>
                          <a:spcPts val="300"/>
                        </a:spcBef>
                        <a:spcAft>
                          <a:spcPts val="300"/>
                        </a:spcAft>
                      </a:pPr>
                      <a:r>
                        <a:rPr lang="en-US" sz="2000">
                          <a:effectLst/>
                        </a:rPr>
                        <a:t>Whole year</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nSpc>
                          <a:spcPct val="125000"/>
                        </a:lnSpc>
                      </a:pP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nSpc>
                          <a:spcPct val="125000"/>
                        </a:lnSpc>
                      </a:pP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nSpc>
                          <a:spcPct val="125000"/>
                        </a:lnSpc>
                      </a:pPr>
                      <a:endParaRPr lang="en-US" sz="2000">
                        <a:effectLst/>
                        <a:latin typeface="Arial" panose="020B0604020202020204" pitchFamily="34"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2.04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1.72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a:effectLst/>
                        </a:rPr>
                        <a:t>0.84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tc>
                  <a:txBody>
                    <a:bodyPr/>
                    <a:lstStyle/>
                    <a:p>
                      <a:pPr algn="ctr">
                        <a:lnSpc>
                          <a:spcPct val="115000"/>
                        </a:lnSpc>
                        <a:spcBef>
                          <a:spcPts val="300"/>
                        </a:spcBef>
                        <a:spcAft>
                          <a:spcPts val="300"/>
                        </a:spcAft>
                      </a:pPr>
                      <a:r>
                        <a:rPr lang="en-US"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207" marR="66207" marT="0" marB="0" anchor="ctr"/>
                </a:tc>
                <a:extLst>
                  <a:ext uri="{0D108BD9-81ED-4DB2-BD59-A6C34878D82A}">
                    <a16:rowId xmlns:a16="http://schemas.microsoft.com/office/drawing/2014/main" val="2207312784"/>
                  </a:ext>
                </a:extLst>
              </a:tr>
            </a:tbl>
          </a:graphicData>
        </a:graphic>
      </p:graphicFrame>
    </p:spTree>
    <p:extLst>
      <p:ext uri="{BB962C8B-B14F-4D97-AF65-F5344CB8AC3E}">
        <p14:creationId xmlns:p14="http://schemas.microsoft.com/office/powerpoint/2010/main" val="684552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4FB66-894B-48F4-8D3E-4C4222ED08E2}"/>
              </a:ext>
            </a:extLst>
          </p:cNvPr>
          <p:cNvSpPr>
            <a:spLocks noGrp="1"/>
          </p:cNvSpPr>
          <p:nvPr>
            <p:ph type="title"/>
          </p:nvPr>
        </p:nvSpPr>
        <p:spPr>
          <a:xfrm>
            <a:off x="838200" y="238066"/>
            <a:ext cx="10515600" cy="542968"/>
          </a:xfrm>
        </p:spPr>
        <p:txBody>
          <a:bodyPr>
            <a:normAutofit fontScale="90000"/>
          </a:bodyPr>
          <a:lstStyle/>
          <a:p>
            <a:r>
              <a:rPr lang="en-US" dirty="0"/>
              <a:t>Growth in 2022</a:t>
            </a:r>
          </a:p>
        </p:txBody>
      </p:sp>
      <p:sp>
        <p:nvSpPr>
          <p:cNvPr id="3" name="Text Placeholder 2">
            <a:extLst>
              <a:ext uri="{FF2B5EF4-FFF2-40B4-BE49-F238E27FC236}">
                <a16:creationId xmlns:a16="http://schemas.microsoft.com/office/drawing/2014/main" id="{2773D304-9EF3-43CF-92C5-D567A5B5299D}"/>
              </a:ext>
            </a:extLst>
          </p:cNvPr>
          <p:cNvSpPr>
            <a:spLocks noGrp="1"/>
          </p:cNvSpPr>
          <p:nvPr>
            <p:ph type="body" idx="1"/>
          </p:nvPr>
        </p:nvSpPr>
        <p:spPr>
          <a:xfrm>
            <a:off x="725004" y="700841"/>
            <a:ext cx="5479010" cy="462775"/>
          </a:xfrm>
        </p:spPr>
        <p:txBody>
          <a:bodyPr/>
          <a:lstStyle/>
          <a:p>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Assumption of growth scenarios in 2022</a:t>
            </a:r>
            <a:endParaRPr lang="en-US" dirty="0"/>
          </a:p>
        </p:txBody>
      </p:sp>
      <p:sp>
        <p:nvSpPr>
          <p:cNvPr id="5" name="Text Placeholder 4">
            <a:extLst>
              <a:ext uri="{FF2B5EF4-FFF2-40B4-BE49-F238E27FC236}">
                <a16:creationId xmlns:a16="http://schemas.microsoft.com/office/drawing/2014/main" id="{790181C1-B570-45D8-B639-6D9F49AD6008}"/>
              </a:ext>
            </a:extLst>
          </p:cNvPr>
          <p:cNvSpPr>
            <a:spLocks noGrp="1"/>
          </p:cNvSpPr>
          <p:nvPr>
            <p:ph type="body" sz="quarter" idx="3"/>
          </p:nvPr>
        </p:nvSpPr>
        <p:spPr>
          <a:xfrm>
            <a:off x="6774547" y="369078"/>
            <a:ext cx="5183188" cy="823912"/>
          </a:xfrm>
        </p:spPr>
        <p:txBody>
          <a:bodyPr/>
          <a:lstStyle/>
          <a:p>
            <a:pPr algn="ct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Vietnam’s economic growth </a:t>
            </a:r>
            <a:r>
              <a:rPr lang="en-US" sz="1800" i="1" dirty="0">
                <a:latin typeface="Arial" panose="020B0604020202020204" pitchFamily="34" charset="0"/>
                <a:ea typeface="Times New Roman" panose="02020603050405020304" pitchFamily="18" charset="0"/>
                <a:cs typeface="Times New Roman" panose="02020603050405020304" pitchFamily="18" charset="0"/>
              </a:rPr>
              <a:t>forecast in </a:t>
            </a:r>
            <a:r>
              <a:rPr lang="vi-VN" sz="1800" i="1" dirty="0">
                <a:effectLst/>
                <a:latin typeface="Arial" panose="020B0604020202020204" pitchFamily="34" charset="0"/>
                <a:ea typeface="Times New Roman" panose="02020603050405020304" pitchFamily="18" charset="0"/>
                <a:cs typeface="Times New Roman" panose="02020603050405020304" pitchFamily="18" charset="0"/>
              </a:rPr>
              <a:t>202</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2</a:t>
            </a:r>
            <a:endParaRPr lang="en-US" dirty="0"/>
          </a:p>
        </p:txBody>
      </p:sp>
      <p:graphicFrame>
        <p:nvGraphicFramePr>
          <p:cNvPr id="7" name="Content Placeholder 6">
            <a:extLst>
              <a:ext uri="{FF2B5EF4-FFF2-40B4-BE49-F238E27FC236}">
                <a16:creationId xmlns:a16="http://schemas.microsoft.com/office/drawing/2014/main" id="{BF0D5BE1-DC0C-4CEF-B7D2-0EC8F745C9F6}"/>
              </a:ext>
            </a:extLst>
          </p:cNvPr>
          <p:cNvGraphicFramePr>
            <a:graphicFrameLocks noGrp="1"/>
          </p:cNvGraphicFramePr>
          <p:nvPr>
            <p:ph sz="half" idx="2"/>
            <p:extLst>
              <p:ext uri="{D42A27DB-BD31-4B8C-83A1-F6EECF244321}">
                <p14:modId xmlns:p14="http://schemas.microsoft.com/office/powerpoint/2010/main" val="570808782"/>
              </p:ext>
            </p:extLst>
          </p:nvPr>
        </p:nvGraphicFramePr>
        <p:xfrm>
          <a:off x="324760" y="1273875"/>
          <a:ext cx="6184528" cy="5416611"/>
        </p:xfrm>
        <a:graphic>
          <a:graphicData uri="http://schemas.openxmlformats.org/drawingml/2006/table">
            <a:tbl>
              <a:tblPr firstRow="1" firstCol="1" bandRow="1">
                <a:tableStyleId>{5C22544A-7EE6-4342-B048-85BDC9FD1C3A}</a:tableStyleId>
              </a:tblPr>
              <a:tblGrid>
                <a:gridCol w="1789392">
                  <a:extLst>
                    <a:ext uri="{9D8B030D-6E8A-4147-A177-3AD203B41FA5}">
                      <a16:colId xmlns:a16="http://schemas.microsoft.com/office/drawing/2014/main" val="2819570946"/>
                    </a:ext>
                  </a:extLst>
                </a:gridCol>
                <a:gridCol w="4395136">
                  <a:extLst>
                    <a:ext uri="{9D8B030D-6E8A-4147-A177-3AD203B41FA5}">
                      <a16:colId xmlns:a16="http://schemas.microsoft.com/office/drawing/2014/main" val="3209154500"/>
                    </a:ext>
                  </a:extLst>
                </a:gridCol>
              </a:tblGrid>
              <a:tr h="203391">
                <a:tc>
                  <a:txBody>
                    <a:bodyPr/>
                    <a:lstStyle/>
                    <a:p>
                      <a:pPr marL="457200" algn="just">
                        <a:lnSpc>
                          <a:spcPct val="115000"/>
                        </a:lnSpc>
                        <a:spcBef>
                          <a:spcPts val="300"/>
                        </a:spcBef>
                        <a:spcAft>
                          <a:spcPts val="300"/>
                        </a:spcAft>
                      </a:pPr>
                      <a:r>
                        <a:rPr lang="en-US" sz="1400">
                          <a:solidFill>
                            <a:schemeClr val="tx1"/>
                          </a:solidFill>
                          <a:effectLst/>
                        </a:rPr>
                        <a:t>Scenarios</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tc>
                  <a:txBody>
                    <a:bodyPr/>
                    <a:lstStyle/>
                    <a:p>
                      <a:pPr marL="457200" algn="just">
                        <a:lnSpc>
                          <a:spcPct val="115000"/>
                        </a:lnSpc>
                        <a:spcBef>
                          <a:spcPts val="300"/>
                        </a:spcBef>
                        <a:spcAft>
                          <a:spcPts val="300"/>
                        </a:spcAft>
                      </a:pPr>
                      <a:r>
                        <a:rPr lang="en-US" sz="1400">
                          <a:solidFill>
                            <a:schemeClr val="tx1"/>
                          </a:solidFill>
                          <a:effectLst/>
                        </a:rPr>
                        <a:t>Assumption</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extLst>
                  <a:ext uri="{0D108BD9-81ED-4DB2-BD59-A6C34878D82A}">
                    <a16:rowId xmlns:a16="http://schemas.microsoft.com/office/drawing/2014/main" val="2758622013"/>
                  </a:ext>
                </a:extLst>
              </a:tr>
              <a:tr h="2006757">
                <a:tc>
                  <a:txBody>
                    <a:bodyPr/>
                    <a:lstStyle/>
                    <a:p>
                      <a:pPr marL="457200" algn="just">
                        <a:lnSpc>
                          <a:spcPct val="115000"/>
                        </a:lnSpc>
                        <a:spcBef>
                          <a:spcPts val="300"/>
                        </a:spcBef>
                        <a:spcAft>
                          <a:spcPts val="300"/>
                        </a:spcAft>
                      </a:pPr>
                      <a:r>
                        <a:rPr lang="en-US" sz="1400">
                          <a:solidFill>
                            <a:schemeClr val="tx1"/>
                          </a:solidFill>
                          <a:effectLst/>
                        </a:rPr>
                        <a:t>Baseline scenario (most likely to happen)</a:t>
                      </a:r>
                    </a:p>
                    <a:p>
                      <a:pPr marL="342900" lvl="0" indent="-342900" algn="just">
                        <a:lnSpc>
                          <a:spcPct val="115000"/>
                        </a:lnSpc>
                        <a:spcBef>
                          <a:spcPts val="300"/>
                        </a:spcBef>
                        <a:spcAft>
                          <a:spcPts val="300"/>
                        </a:spcAft>
                        <a:buFont typeface="Times New Roman" panose="02020603050405020304" pitchFamily="18" charset="0"/>
                        <a:buChar char="-"/>
                      </a:pPr>
                      <a:r>
                        <a:rPr lang="en-US" sz="1400">
                          <a:solidFill>
                            <a:schemeClr val="tx1"/>
                          </a:solidFill>
                          <a:effectLst/>
                        </a:rPr>
                        <a:t>GDP growth rate about 5.8%</a:t>
                      </a:r>
                    </a:p>
                    <a:p>
                      <a:pPr marL="342900" lvl="0" indent="-342900" algn="just">
                        <a:lnSpc>
                          <a:spcPct val="115000"/>
                        </a:lnSpc>
                        <a:spcBef>
                          <a:spcPts val="300"/>
                        </a:spcBef>
                        <a:spcAft>
                          <a:spcPts val="300"/>
                        </a:spcAft>
                        <a:buFont typeface="Times New Roman" panose="02020603050405020304" pitchFamily="18" charset="0"/>
                        <a:buChar char="-"/>
                      </a:pPr>
                      <a:r>
                        <a:rPr lang="en-US" sz="1400">
                          <a:solidFill>
                            <a:schemeClr val="tx1"/>
                          </a:solidFill>
                          <a:effectLst/>
                        </a:rPr>
                        <a:t>CPI  at 3.5%</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tc>
                  <a:txBody>
                    <a:bodyPr/>
                    <a:lstStyle/>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The world situation and pandemic control continue to improve. </a:t>
                      </a:r>
                    </a:p>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Some major countries (the US, the EU, Japan) turn to positive growth (the US’s growth rate about 3-3.5%; China’s growth rate higher than 5%). </a:t>
                      </a:r>
                    </a:p>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No more large outbreaks of the pandemic in the country.</a:t>
                      </a:r>
                    </a:p>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Support measures are well implemented.</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extLst>
                  <a:ext uri="{0D108BD9-81ED-4DB2-BD59-A6C34878D82A}">
                    <a16:rowId xmlns:a16="http://schemas.microsoft.com/office/drawing/2014/main" val="617013587"/>
                  </a:ext>
                </a:extLst>
              </a:tr>
              <a:tr h="1478022">
                <a:tc>
                  <a:txBody>
                    <a:bodyPr/>
                    <a:lstStyle/>
                    <a:p>
                      <a:pPr marL="457200" algn="just">
                        <a:lnSpc>
                          <a:spcPct val="115000"/>
                        </a:lnSpc>
                        <a:spcBef>
                          <a:spcPts val="300"/>
                        </a:spcBef>
                        <a:spcAft>
                          <a:spcPts val="300"/>
                        </a:spcAft>
                      </a:pPr>
                      <a:r>
                        <a:rPr lang="en-US" sz="1400">
                          <a:solidFill>
                            <a:schemeClr val="tx1"/>
                          </a:solidFill>
                          <a:effectLst/>
                        </a:rPr>
                        <a:t>High scenario</a:t>
                      </a:r>
                    </a:p>
                    <a:p>
                      <a:pPr marL="342900" lvl="0" indent="-342900" algn="just">
                        <a:lnSpc>
                          <a:spcPct val="115000"/>
                        </a:lnSpc>
                        <a:spcBef>
                          <a:spcPts val="300"/>
                        </a:spcBef>
                        <a:spcAft>
                          <a:spcPts val="300"/>
                        </a:spcAft>
                        <a:buFont typeface="Times New Roman" panose="02020603050405020304" pitchFamily="18" charset="0"/>
                        <a:buChar char="-"/>
                      </a:pPr>
                      <a:r>
                        <a:rPr lang="en-US" sz="1400">
                          <a:solidFill>
                            <a:schemeClr val="tx1"/>
                          </a:solidFill>
                          <a:effectLst/>
                        </a:rPr>
                        <a:t>GDP growth rate about 6.7%</a:t>
                      </a:r>
                    </a:p>
                    <a:p>
                      <a:pPr marL="342900" lvl="0" indent="-342900" algn="just">
                        <a:lnSpc>
                          <a:spcPct val="115000"/>
                        </a:lnSpc>
                        <a:spcBef>
                          <a:spcPts val="300"/>
                        </a:spcBef>
                        <a:spcAft>
                          <a:spcPts val="300"/>
                        </a:spcAft>
                        <a:buFont typeface="Times New Roman" panose="02020603050405020304" pitchFamily="18" charset="0"/>
                        <a:buChar char="-"/>
                      </a:pPr>
                      <a:r>
                        <a:rPr lang="en-US" sz="1400">
                          <a:solidFill>
                            <a:schemeClr val="tx1"/>
                          </a:solidFill>
                          <a:effectLst/>
                        </a:rPr>
                        <a:t>CPI at 4%</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tc>
                  <a:txBody>
                    <a:bodyPr/>
                    <a:lstStyle/>
                    <a:p>
                      <a:pPr marL="160655" indent="-90170" algn="just">
                        <a:lnSpc>
                          <a:spcPct val="115000"/>
                        </a:lnSpc>
                        <a:spcBef>
                          <a:spcPts val="300"/>
                        </a:spcBef>
                        <a:spcAft>
                          <a:spcPts val="300"/>
                        </a:spcAft>
                      </a:pPr>
                      <a:r>
                        <a:rPr lang="en-US" sz="1400">
                          <a:solidFill>
                            <a:schemeClr val="tx1"/>
                          </a:solidFill>
                          <a:effectLst/>
                        </a:rPr>
                        <a:t>- The pandemic is completely controlled;</a:t>
                      </a:r>
                    </a:p>
                    <a:p>
                      <a:pPr marL="160655" indent="-90170" algn="just">
                        <a:lnSpc>
                          <a:spcPct val="115000"/>
                        </a:lnSpc>
                        <a:spcBef>
                          <a:spcPts val="300"/>
                        </a:spcBef>
                        <a:spcAft>
                          <a:spcPts val="300"/>
                        </a:spcAft>
                      </a:pPr>
                      <a:r>
                        <a:rPr lang="en-US" sz="1400">
                          <a:solidFill>
                            <a:schemeClr val="tx1"/>
                          </a:solidFill>
                          <a:effectLst/>
                        </a:rPr>
                        <a:t>- Supply chain recovers quickly and logistics costs drop quickly.</a:t>
                      </a:r>
                    </a:p>
                    <a:p>
                      <a:pPr marL="160655" indent="-90170" algn="just">
                        <a:lnSpc>
                          <a:spcPct val="115000"/>
                        </a:lnSpc>
                        <a:spcBef>
                          <a:spcPts val="300"/>
                        </a:spcBef>
                        <a:spcAft>
                          <a:spcPts val="300"/>
                        </a:spcAft>
                      </a:pPr>
                      <a:r>
                        <a:rPr lang="en-US" sz="1400">
                          <a:solidFill>
                            <a:schemeClr val="tx1"/>
                          </a:solidFill>
                          <a:effectLst/>
                        </a:rPr>
                        <a:t>- Support businesses and people to achieve high efficiency.</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extLst>
                  <a:ext uri="{0D108BD9-81ED-4DB2-BD59-A6C34878D82A}">
                    <a16:rowId xmlns:a16="http://schemas.microsoft.com/office/drawing/2014/main" val="46097108"/>
                  </a:ext>
                </a:extLst>
              </a:tr>
              <a:tr h="1478022">
                <a:tc>
                  <a:txBody>
                    <a:bodyPr/>
                    <a:lstStyle/>
                    <a:p>
                      <a:pPr marL="457200" algn="just">
                        <a:lnSpc>
                          <a:spcPct val="115000"/>
                        </a:lnSpc>
                        <a:spcBef>
                          <a:spcPts val="300"/>
                        </a:spcBef>
                        <a:spcAft>
                          <a:spcPts val="300"/>
                        </a:spcAft>
                      </a:pPr>
                      <a:r>
                        <a:rPr lang="en-US" sz="1400">
                          <a:solidFill>
                            <a:schemeClr val="tx1"/>
                          </a:solidFill>
                          <a:effectLst/>
                        </a:rPr>
                        <a:t>Low scenario:</a:t>
                      </a:r>
                    </a:p>
                    <a:p>
                      <a:pPr marL="457200" algn="just">
                        <a:lnSpc>
                          <a:spcPct val="115000"/>
                        </a:lnSpc>
                        <a:spcBef>
                          <a:spcPts val="300"/>
                        </a:spcBef>
                        <a:spcAft>
                          <a:spcPts val="300"/>
                        </a:spcAft>
                      </a:pPr>
                      <a:r>
                        <a:rPr lang="en-US" sz="1400">
                          <a:solidFill>
                            <a:schemeClr val="tx1"/>
                          </a:solidFill>
                          <a:effectLst/>
                        </a:rPr>
                        <a:t>- GDP growth rate about 4,5% </a:t>
                      </a:r>
                    </a:p>
                    <a:p>
                      <a:pPr marL="457200" algn="just">
                        <a:lnSpc>
                          <a:spcPct val="115000"/>
                        </a:lnSpc>
                        <a:spcBef>
                          <a:spcPts val="300"/>
                        </a:spcBef>
                        <a:spcAft>
                          <a:spcPts val="300"/>
                        </a:spcAft>
                      </a:pPr>
                      <a:r>
                        <a:rPr lang="en-US" sz="1400">
                          <a:solidFill>
                            <a:schemeClr val="tx1"/>
                          </a:solidFill>
                          <a:effectLst/>
                        </a:rPr>
                        <a:t>- CPI at 3%.</a:t>
                      </a:r>
                      <a:endParaRPr lang="en-US" sz="140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tc>
                  <a:txBody>
                    <a:bodyPr/>
                    <a:lstStyle/>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The pandemic situation is still difficult to predict with the new strain</a:t>
                      </a:r>
                    </a:p>
                    <a:p>
                      <a:pPr marL="342900" lvl="0" indent="-342900" algn="just">
                        <a:lnSpc>
                          <a:spcPct val="115000"/>
                        </a:lnSpc>
                        <a:spcBef>
                          <a:spcPts val="300"/>
                        </a:spcBef>
                        <a:spcAft>
                          <a:spcPts val="300"/>
                        </a:spcAft>
                        <a:buFont typeface="Times New Roman" panose="02020603050405020304" pitchFamily="18" charset="0"/>
                        <a:buChar char="-"/>
                      </a:pPr>
                      <a:r>
                        <a:rPr lang="en-US" sz="1400" dirty="0">
                          <a:solidFill>
                            <a:schemeClr val="tx1"/>
                          </a:solidFill>
                          <a:effectLst/>
                        </a:rPr>
                        <a:t>Major trading partners could not recover as expected. Domestically, production recovery is difficult, and the government's support policies are still slow to come to life.</a:t>
                      </a:r>
                      <a:endParaRPr lang="en-US" sz="1400" dirty="0">
                        <a:solidFill>
                          <a:schemeClr val="tx1"/>
                        </a:solidFill>
                        <a:effectLst/>
                        <a:latin typeface="Times New Roman" panose="02020603050405020304" pitchFamily="18" charset="0"/>
                        <a:ea typeface="Times New Roman" panose="02020603050405020304" pitchFamily="18" charset="0"/>
                      </a:endParaRPr>
                    </a:p>
                  </a:txBody>
                  <a:tcPr marL="54991" marR="54991" marT="0" marB="0">
                    <a:noFill/>
                  </a:tcPr>
                </a:tc>
                <a:extLst>
                  <a:ext uri="{0D108BD9-81ED-4DB2-BD59-A6C34878D82A}">
                    <a16:rowId xmlns:a16="http://schemas.microsoft.com/office/drawing/2014/main" val="572223786"/>
                  </a:ext>
                </a:extLst>
              </a:tr>
            </a:tbl>
          </a:graphicData>
        </a:graphic>
      </p:graphicFrame>
      <p:graphicFrame>
        <p:nvGraphicFramePr>
          <p:cNvPr id="12" name="Table 11">
            <a:extLst>
              <a:ext uri="{FF2B5EF4-FFF2-40B4-BE49-F238E27FC236}">
                <a16:creationId xmlns:a16="http://schemas.microsoft.com/office/drawing/2014/main" id="{4965985F-7EF7-4854-9A5F-B906E63699FB}"/>
              </a:ext>
            </a:extLst>
          </p:cNvPr>
          <p:cNvGraphicFramePr>
            <a:graphicFrameLocks noGrp="1"/>
          </p:cNvGraphicFramePr>
          <p:nvPr>
            <p:extLst>
              <p:ext uri="{D42A27DB-BD31-4B8C-83A1-F6EECF244321}">
                <p14:modId xmlns:p14="http://schemas.microsoft.com/office/powerpoint/2010/main" val="733857904"/>
              </p:ext>
            </p:extLst>
          </p:nvPr>
        </p:nvGraphicFramePr>
        <p:xfrm>
          <a:off x="6657549" y="1324002"/>
          <a:ext cx="5417185" cy="5346682"/>
        </p:xfrm>
        <a:graphic>
          <a:graphicData uri="http://schemas.openxmlformats.org/drawingml/2006/table">
            <a:tbl>
              <a:tblPr firstRow="1" firstCol="1" bandRow="1">
                <a:tableStyleId>{5C22544A-7EE6-4342-B048-85BDC9FD1C3A}</a:tableStyleId>
              </a:tblPr>
              <a:tblGrid>
                <a:gridCol w="1640065">
                  <a:extLst>
                    <a:ext uri="{9D8B030D-6E8A-4147-A177-3AD203B41FA5}">
                      <a16:colId xmlns:a16="http://schemas.microsoft.com/office/drawing/2014/main" val="1897039188"/>
                    </a:ext>
                  </a:extLst>
                </a:gridCol>
                <a:gridCol w="500135">
                  <a:extLst>
                    <a:ext uri="{9D8B030D-6E8A-4147-A177-3AD203B41FA5}">
                      <a16:colId xmlns:a16="http://schemas.microsoft.com/office/drawing/2014/main" val="619587750"/>
                    </a:ext>
                  </a:extLst>
                </a:gridCol>
                <a:gridCol w="507055">
                  <a:extLst>
                    <a:ext uri="{9D8B030D-6E8A-4147-A177-3AD203B41FA5}">
                      <a16:colId xmlns:a16="http://schemas.microsoft.com/office/drawing/2014/main" val="3721223446"/>
                    </a:ext>
                  </a:extLst>
                </a:gridCol>
                <a:gridCol w="556754">
                  <a:extLst>
                    <a:ext uri="{9D8B030D-6E8A-4147-A177-3AD203B41FA5}">
                      <a16:colId xmlns:a16="http://schemas.microsoft.com/office/drawing/2014/main" val="3630190711"/>
                    </a:ext>
                  </a:extLst>
                </a:gridCol>
                <a:gridCol w="763728">
                  <a:extLst>
                    <a:ext uri="{9D8B030D-6E8A-4147-A177-3AD203B41FA5}">
                      <a16:colId xmlns:a16="http://schemas.microsoft.com/office/drawing/2014/main" val="2420648086"/>
                    </a:ext>
                  </a:extLst>
                </a:gridCol>
                <a:gridCol w="763728">
                  <a:extLst>
                    <a:ext uri="{9D8B030D-6E8A-4147-A177-3AD203B41FA5}">
                      <a16:colId xmlns:a16="http://schemas.microsoft.com/office/drawing/2014/main" val="1567046837"/>
                    </a:ext>
                  </a:extLst>
                </a:gridCol>
                <a:gridCol w="685720">
                  <a:extLst>
                    <a:ext uri="{9D8B030D-6E8A-4147-A177-3AD203B41FA5}">
                      <a16:colId xmlns:a16="http://schemas.microsoft.com/office/drawing/2014/main" val="2749276374"/>
                    </a:ext>
                  </a:extLst>
                </a:gridCol>
              </a:tblGrid>
              <a:tr h="490818">
                <a:tc rowSpan="2">
                  <a:txBody>
                    <a:bodyPr/>
                    <a:lstStyle/>
                    <a:p>
                      <a:pPr algn="just">
                        <a:lnSpc>
                          <a:spcPct val="115000"/>
                        </a:lnSpc>
                        <a:spcBef>
                          <a:spcPts val="300"/>
                        </a:spcBef>
                        <a:spcAft>
                          <a:spcPts val="300"/>
                        </a:spcAft>
                      </a:pPr>
                      <a:r>
                        <a:rPr lang="en-US" sz="1600">
                          <a:solidFill>
                            <a:schemeClr val="tx1"/>
                          </a:solidFill>
                          <a:effectLst/>
                        </a:rPr>
                        <a:t>­­­ Sectors</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rowSpan="2">
                  <a:txBody>
                    <a:bodyPr/>
                    <a:lstStyle/>
                    <a:p>
                      <a:pPr algn="ctr">
                        <a:lnSpc>
                          <a:spcPct val="115000"/>
                        </a:lnSpc>
                        <a:spcBef>
                          <a:spcPts val="300"/>
                        </a:spcBef>
                        <a:spcAft>
                          <a:spcPts val="300"/>
                        </a:spcAft>
                      </a:pPr>
                      <a:r>
                        <a:rPr lang="en-US" sz="1600">
                          <a:solidFill>
                            <a:schemeClr val="tx1"/>
                          </a:solidFill>
                          <a:effectLst/>
                        </a:rPr>
                        <a:t>2019</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rowSpan="2">
                  <a:txBody>
                    <a:bodyPr/>
                    <a:lstStyle/>
                    <a:p>
                      <a:pPr algn="ctr">
                        <a:lnSpc>
                          <a:spcPct val="115000"/>
                        </a:lnSpc>
                        <a:spcBef>
                          <a:spcPts val="300"/>
                        </a:spcBef>
                        <a:spcAft>
                          <a:spcPts val="300"/>
                        </a:spcAft>
                      </a:pPr>
                      <a:r>
                        <a:rPr lang="en-US" sz="1600">
                          <a:solidFill>
                            <a:schemeClr val="tx1"/>
                          </a:solidFill>
                          <a:effectLst/>
                        </a:rPr>
                        <a:t>2020</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rowSpan="2">
                  <a:txBody>
                    <a:bodyPr/>
                    <a:lstStyle/>
                    <a:p>
                      <a:pPr algn="ctr">
                        <a:lnSpc>
                          <a:spcPct val="115000"/>
                        </a:lnSpc>
                        <a:spcBef>
                          <a:spcPts val="300"/>
                        </a:spcBef>
                        <a:spcAft>
                          <a:spcPts val="300"/>
                        </a:spcAft>
                      </a:pPr>
                      <a:r>
                        <a:rPr lang="en-US" sz="1600">
                          <a:solidFill>
                            <a:schemeClr val="tx1"/>
                          </a:solidFill>
                          <a:effectLst/>
                        </a:rPr>
                        <a:t>2021</a:t>
                      </a:r>
                    </a:p>
                    <a:p>
                      <a:pPr algn="ctr">
                        <a:lnSpc>
                          <a:spcPct val="115000"/>
                        </a:lnSpc>
                        <a:spcBef>
                          <a:spcPts val="300"/>
                        </a:spcBef>
                        <a:spcAft>
                          <a:spcPts val="300"/>
                        </a:spcAft>
                      </a:pPr>
                      <a:r>
                        <a:rPr lang="en-US" sz="1600">
                          <a:solidFill>
                            <a:schemeClr val="tx1"/>
                          </a:solidFill>
                          <a:effectLst/>
                        </a:rPr>
                        <a:t>(Est.)</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gridSpan="3">
                  <a:txBody>
                    <a:bodyPr/>
                    <a:lstStyle/>
                    <a:p>
                      <a:pPr algn="ctr">
                        <a:lnSpc>
                          <a:spcPct val="115000"/>
                        </a:lnSpc>
                        <a:spcBef>
                          <a:spcPts val="300"/>
                        </a:spcBef>
                        <a:spcAft>
                          <a:spcPts val="300"/>
                        </a:spcAft>
                      </a:pPr>
                      <a:r>
                        <a:rPr lang="en-US" sz="1600">
                          <a:solidFill>
                            <a:schemeClr val="tx1"/>
                          </a:solidFill>
                          <a:effectLst/>
                        </a:rPr>
                        <a:t>2022 (Scenarios)</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6116092"/>
                  </a:ext>
                </a:extLst>
              </a:tr>
              <a:tr h="68823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lnSpc>
                          <a:spcPct val="115000"/>
                        </a:lnSpc>
                        <a:spcBef>
                          <a:spcPts val="300"/>
                        </a:spcBef>
                        <a:spcAft>
                          <a:spcPts val="300"/>
                        </a:spcAft>
                      </a:pPr>
                      <a:r>
                        <a:rPr lang="en-US" sz="1600">
                          <a:solidFill>
                            <a:schemeClr val="tx1"/>
                          </a:solidFill>
                          <a:effectLst/>
                        </a:rPr>
                        <a:t>High</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Baseline</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Low</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3714043349"/>
                  </a:ext>
                </a:extLst>
              </a:tr>
              <a:tr h="675727">
                <a:tc>
                  <a:txBody>
                    <a:bodyPr/>
                    <a:lstStyle/>
                    <a:p>
                      <a:pPr algn="just">
                        <a:lnSpc>
                          <a:spcPct val="115000"/>
                        </a:lnSpc>
                        <a:spcBef>
                          <a:spcPts val="300"/>
                        </a:spcBef>
                        <a:spcAft>
                          <a:spcPts val="300"/>
                        </a:spcAft>
                      </a:pPr>
                      <a:r>
                        <a:rPr lang="en-US" sz="1600">
                          <a:solidFill>
                            <a:schemeClr val="tx1"/>
                          </a:solidFill>
                          <a:effectLst/>
                        </a:rPr>
                        <a:t>GDP growth rate (%):</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7,02</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2,91</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2.0</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6,7</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5,8</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4,5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4202444877"/>
                  </a:ext>
                </a:extLst>
              </a:tr>
              <a:tr h="1024652">
                <a:tc>
                  <a:txBody>
                    <a:bodyPr/>
                    <a:lstStyle/>
                    <a:p>
                      <a:pPr indent="266700" algn="just">
                        <a:lnSpc>
                          <a:spcPct val="115000"/>
                        </a:lnSpc>
                        <a:spcBef>
                          <a:spcPts val="300"/>
                        </a:spcBef>
                        <a:spcAft>
                          <a:spcPts val="300"/>
                        </a:spcAft>
                      </a:pPr>
                      <a:r>
                        <a:rPr lang="en-US" sz="1600">
                          <a:solidFill>
                            <a:schemeClr val="tx1"/>
                          </a:solidFill>
                          <a:effectLst/>
                        </a:rPr>
                        <a:t>Agriculture, forestry and fishery</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2,01</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2,68</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3,2</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3,3</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3,3</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3885394996"/>
                  </a:ext>
                </a:extLst>
              </a:tr>
              <a:tr h="993251">
                <a:tc>
                  <a:txBody>
                    <a:bodyPr/>
                    <a:lstStyle/>
                    <a:p>
                      <a:pPr indent="266700" algn="just">
                        <a:lnSpc>
                          <a:spcPct val="115000"/>
                        </a:lnSpc>
                        <a:spcBef>
                          <a:spcPts val="300"/>
                        </a:spcBef>
                        <a:spcAft>
                          <a:spcPts val="300"/>
                        </a:spcAft>
                      </a:pPr>
                      <a:r>
                        <a:rPr lang="en-US" sz="1600">
                          <a:solidFill>
                            <a:schemeClr val="tx1"/>
                          </a:solidFill>
                          <a:effectLst/>
                        </a:rPr>
                        <a:t>Industry and construction</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8,90</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3,98</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3,8</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8,5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7,7</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6,7</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1476495102"/>
                  </a:ext>
                </a:extLst>
              </a:tr>
              <a:tr h="506302">
                <a:tc>
                  <a:txBody>
                    <a:bodyPr/>
                    <a:lstStyle/>
                    <a:p>
                      <a:pPr indent="266700" algn="just">
                        <a:lnSpc>
                          <a:spcPct val="115000"/>
                        </a:lnSpc>
                        <a:spcBef>
                          <a:spcPts val="300"/>
                        </a:spcBef>
                        <a:spcAft>
                          <a:spcPts val="300"/>
                        </a:spcAft>
                      </a:pPr>
                      <a:r>
                        <a:rPr lang="en-US" sz="1600">
                          <a:solidFill>
                            <a:schemeClr val="tx1"/>
                          </a:solidFill>
                          <a:effectLst/>
                        </a:rPr>
                        <a:t>Service</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7,30</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2,34</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0,8</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6,2</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5,5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3,1</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778642874"/>
                  </a:ext>
                </a:extLst>
              </a:tr>
              <a:tr h="967702">
                <a:tc>
                  <a:txBody>
                    <a:bodyPr/>
                    <a:lstStyle/>
                    <a:p>
                      <a:pPr algn="just">
                        <a:lnSpc>
                          <a:spcPct val="115000"/>
                        </a:lnSpc>
                        <a:spcBef>
                          <a:spcPts val="300"/>
                        </a:spcBef>
                        <a:spcAft>
                          <a:spcPts val="300"/>
                        </a:spcAft>
                      </a:pPr>
                      <a:r>
                        <a:rPr lang="en-US" sz="1600">
                          <a:solidFill>
                            <a:schemeClr val="tx1"/>
                          </a:solidFill>
                          <a:effectLst/>
                        </a:rPr>
                        <a:t>CPI (YoY, %)</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2,79</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3,23</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2-2.5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4,0</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a:solidFill>
                            <a:schemeClr val="tx1"/>
                          </a:solidFill>
                          <a:effectLst/>
                        </a:rPr>
                        <a:t>3,5</a:t>
                      </a:r>
                      <a:endParaRPr lang="en-US" sz="16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tc>
                  <a:txBody>
                    <a:bodyPr/>
                    <a:lstStyle/>
                    <a:p>
                      <a:pPr algn="ctr">
                        <a:lnSpc>
                          <a:spcPct val="115000"/>
                        </a:lnSpc>
                        <a:spcBef>
                          <a:spcPts val="300"/>
                        </a:spcBef>
                        <a:spcAft>
                          <a:spcPts val="300"/>
                        </a:spcAft>
                      </a:pPr>
                      <a:r>
                        <a:rPr lang="en-US" sz="1600" dirty="0">
                          <a:solidFill>
                            <a:schemeClr val="tx1"/>
                          </a:solidFill>
                          <a:effectLst/>
                        </a:rPr>
                        <a:t>3</a:t>
                      </a:r>
                      <a:endParaRPr lang="en-US" sz="16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noFill/>
                  </a:tcPr>
                </a:tc>
                <a:extLst>
                  <a:ext uri="{0D108BD9-81ED-4DB2-BD59-A6C34878D82A}">
                    <a16:rowId xmlns:a16="http://schemas.microsoft.com/office/drawing/2014/main" val="3926305175"/>
                  </a:ext>
                </a:extLst>
              </a:tr>
            </a:tbl>
          </a:graphicData>
        </a:graphic>
      </p:graphicFrame>
    </p:spTree>
    <p:extLst>
      <p:ext uri="{BB962C8B-B14F-4D97-AF65-F5344CB8AC3E}">
        <p14:creationId xmlns:p14="http://schemas.microsoft.com/office/powerpoint/2010/main" val="4247677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3D36-1E65-4AA2-BD37-33F84F67CE36}"/>
              </a:ext>
            </a:extLst>
          </p:cNvPr>
          <p:cNvSpPr>
            <a:spLocks noGrp="1"/>
          </p:cNvSpPr>
          <p:nvPr>
            <p:ph type="title"/>
          </p:nvPr>
        </p:nvSpPr>
        <p:spPr>
          <a:xfrm>
            <a:off x="838200" y="240751"/>
            <a:ext cx="10515600" cy="532649"/>
          </a:xfrm>
        </p:spPr>
        <p:txBody>
          <a:bodyPr>
            <a:normAutofit/>
          </a:bodyPr>
          <a:lstStyle/>
          <a:p>
            <a:r>
              <a:rPr lang="en-US" sz="3200" dirty="0">
                <a:latin typeface="+mn-lt"/>
                <a:ea typeface="Times New Roman" panose="02020603050405020304" pitchFamily="18" charset="0"/>
              </a:rPr>
              <a:t>Short time p</a:t>
            </a:r>
            <a:r>
              <a:rPr lang="en-US" sz="3200" dirty="0">
                <a:effectLst/>
                <a:latin typeface="+mn-lt"/>
                <a:ea typeface="Times New Roman" panose="02020603050405020304" pitchFamily="18" charset="0"/>
              </a:rPr>
              <a:t>olicy implications</a:t>
            </a:r>
            <a:endParaRPr lang="en-US" sz="3200" dirty="0">
              <a:latin typeface="+mn-lt"/>
            </a:endParaRPr>
          </a:p>
        </p:txBody>
      </p:sp>
      <p:sp>
        <p:nvSpPr>
          <p:cNvPr id="3" name="Text Placeholder 2">
            <a:extLst>
              <a:ext uri="{FF2B5EF4-FFF2-40B4-BE49-F238E27FC236}">
                <a16:creationId xmlns:a16="http://schemas.microsoft.com/office/drawing/2014/main" id="{37ED8AF0-FAD4-4807-B2AB-44666F706744}"/>
              </a:ext>
            </a:extLst>
          </p:cNvPr>
          <p:cNvSpPr>
            <a:spLocks noGrp="1"/>
          </p:cNvSpPr>
          <p:nvPr>
            <p:ph type="body" idx="1"/>
          </p:nvPr>
        </p:nvSpPr>
        <p:spPr>
          <a:xfrm>
            <a:off x="838200" y="846815"/>
            <a:ext cx="9434743" cy="407193"/>
          </a:xfrm>
        </p:spPr>
        <p:txBody>
          <a:bodyPr>
            <a:normAutofit/>
          </a:bodyPr>
          <a:lstStyle/>
          <a:p>
            <a:r>
              <a:rPr lang="en-US" sz="2000" dirty="0">
                <a:effectLst/>
                <a:ea typeface="Times New Roman" panose="02020603050405020304" pitchFamily="18" charset="0"/>
              </a:rPr>
              <a:t>In the short term</a:t>
            </a:r>
            <a:endParaRPr lang="en-US" sz="2000" dirty="0"/>
          </a:p>
        </p:txBody>
      </p:sp>
      <p:sp>
        <p:nvSpPr>
          <p:cNvPr id="4" name="Content Placeholder 3">
            <a:extLst>
              <a:ext uri="{FF2B5EF4-FFF2-40B4-BE49-F238E27FC236}">
                <a16:creationId xmlns:a16="http://schemas.microsoft.com/office/drawing/2014/main" id="{9E673D12-DD4B-4707-9BF2-336731A3785C}"/>
              </a:ext>
            </a:extLst>
          </p:cNvPr>
          <p:cNvSpPr>
            <a:spLocks noGrp="1"/>
          </p:cNvSpPr>
          <p:nvPr>
            <p:ph sz="half" idx="2"/>
          </p:nvPr>
        </p:nvSpPr>
        <p:spPr>
          <a:xfrm>
            <a:off x="838200" y="1327423"/>
            <a:ext cx="10515600" cy="5289826"/>
          </a:xfrm>
        </p:spPr>
        <p:txBody>
          <a:bodyPr>
            <a:noAutofit/>
          </a:bodyPr>
          <a:lstStyle/>
          <a:p>
            <a:r>
              <a:rPr lang="en-US" sz="1700" dirty="0"/>
              <a:t>Continuously control the COVID19 , follow the adaptation guidance Resolution 128/ND-CP </a:t>
            </a:r>
            <a:r>
              <a:rPr lang="en-US" sz="1700" dirty="0">
                <a:solidFill>
                  <a:srgbClr val="C00000"/>
                </a:solidFill>
              </a:rPr>
              <a:t>(unifying and centralized the perceptions and methods to adapt)</a:t>
            </a:r>
            <a:r>
              <a:rPr lang="en-US" sz="1700" dirty="0"/>
              <a:t>;</a:t>
            </a:r>
          </a:p>
          <a:p>
            <a:r>
              <a:rPr lang="en-US" sz="1700" dirty="0"/>
              <a:t>Increasing the scale of social security support packages, research on a strategy to combine social security and </a:t>
            </a:r>
            <a:r>
              <a:rPr lang="en-US" sz="1700" dirty="0">
                <a:solidFill>
                  <a:srgbClr val="C00000"/>
                </a:solidFill>
              </a:rPr>
              <a:t>consumer demand stimulation</a:t>
            </a:r>
            <a:r>
              <a:rPr lang="en-US" sz="1700" dirty="0"/>
              <a:t>;</a:t>
            </a:r>
          </a:p>
          <a:p>
            <a:r>
              <a:rPr lang="en-US" sz="1700" dirty="0"/>
              <a:t>Adequately assessing the threaten from inflation against the risk of inflation. Noted: the recent low inflation is mainly due to low consumer demand, it is necessary to properly assess the risk of cost-push inflation; reduce environmental tax and special consumption tax in the context of rising gasoline prices).</a:t>
            </a:r>
          </a:p>
          <a:p>
            <a:r>
              <a:rPr lang="en-US" sz="1700" dirty="0"/>
              <a:t>In the short term, focus on reducing costs for businesses in the context of a rapidly decreasing resilience. Breakthroughs not only on the documents but also in practices and implementation speed.</a:t>
            </a:r>
          </a:p>
          <a:p>
            <a:pPr marL="742950"/>
            <a:r>
              <a:rPr lang="en-US" sz="1700" dirty="0">
                <a:effectLst/>
                <a:ea typeface="Calibri" panose="020F0502020204030204" pitchFamily="34" charset="0"/>
                <a:cs typeface="Times New Roman" panose="02020603050405020304" pitchFamily="18" charset="0"/>
              </a:rPr>
              <a:t>The next support packages need to focus on reducing electricity prices, environmental taxes in petrol, and BOT transportation costs.</a:t>
            </a:r>
          </a:p>
          <a:p>
            <a:pPr marL="742950"/>
            <a:r>
              <a:rPr lang="en-US" sz="1700" dirty="0">
                <a:effectLst/>
                <a:ea typeface="Calibri" panose="020F0502020204030204" pitchFamily="34" charset="0"/>
                <a:cs typeface="Times New Roman" panose="02020603050405020304" pitchFamily="18" charset="0"/>
              </a:rPr>
              <a:t>Continue to support the cost of keeping employees, especially in medium and large enterprises. </a:t>
            </a:r>
          </a:p>
          <a:p>
            <a:pPr marL="742950"/>
            <a:r>
              <a:rPr lang="en-US" sz="1700" dirty="0">
                <a:cs typeface="Times New Roman" panose="02020603050405020304" pitchFamily="18" charset="0"/>
              </a:rPr>
              <a:t>Regarding credit, use indirect measures, such as loosening credit room for some banks with conditional on lower long-term interest rates</a:t>
            </a:r>
          </a:p>
          <a:p>
            <a:r>
              <a:rPr lang="en-US" sz="1700" dirty="0">
                <a:cs typeface="Times New Roman" panose="02020603050405020304" pitchFamily="18" charset="0"/>
              </a:rPr>
              <a:t>Support businesses to clear the source of imported materials;</a:t>
            </a:r>
          </a:p>
          <a:p>
            <a:r>
              <a:rPr lang="en-US" sz="1700" dirty="0">
                <a:cs typeface="Times New Roman" panose="02020603050405020304" pitchFamily="18" charset="0"/>
              </a:rPr>
              <a:t>Plans to cope with increasing bad debt</a:t>
            </a:r>
          </a:p>
          <a:p>
            <a:r>
              <a:rPr lang="en-US" sz="1700" dirty="0">
                <a:cs typeface="Times New Roman" panose="02020603050405020304" pitchFamily="18" charset="0"/>
              </a:rPr>
              <a:t>Accelerate disbursement of public investment. </a:t>
            </a:r>
            <a:endParaRPr lang="en-US" sz="1700" dirty="0"/>
          </a:p>
          <a:p>
            <a:endParaRPr lang="en-US" sz="1600" dirty="0"/>
          </a:p>
        </p:txBody>
      </p:sp>
    </p:spTree>
    <p:extLst>
      <p:ext uri="{BB962C8B-B14F-4D97-AF65-F5344CB8AC3E}">
        <p14:creationId xmlns:p14="http://schemas.microsoft.com/office/powerpoint/2010/main" val="289115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6B477-9514-49CF-9D0A-11727DC0ABAF}"/>
              </a:ext>
            </a:extLst>
          </p:cNvPr>
          <p:cNvSpPr>
            <a:spLocks noGrp="1"/>
          </p:cNvSpPr>
          <p:nvPr>
            <p:ph type="title"/>
          </p:nvPr>
        </p:nvSpPr>
        <p:spPr>
          <a:xfrm>
            <a:off x="988326" y="6063065"/>
            <a:ext cx="10515600" cy="794935"/>
          </a:xfrm>
        </p:spPr>
        <p:txBody>
          <a:bodyPr>
            <a:noAutofit/>
          </a:bodyPr>
          <a:lstStyle/>
          <a:p>
            <a:r>
              <a:rPr lang="en-US" sz="1200" dirty="0"/>
              <a:t>https://voxeu.org/article/aiming-zero-covid-19-ensure-economic-growth?fbclid=IwAR0DdABp4RfWnwymLeNArRZMvDKOVl6unEe8PnMPmfWenvMPvaFHGa4WS1M</a:t>
            </a:r>
          </a:p>
        </p:txBody>
      </p:sp>
      <p:pic>
        <p:nvPicPr>
          <p:cNvPr id="4" name="Picture 3" descr="May be an image of text">
            <a:extLst>
              <a:ext uri="{FF2B5EF4-FFF2-40B4-BE49-F238E27FC236}">
                <a16:creationId xmlns:a16="http://schemas.microsoft.com/office/drawing/2014/main" id="{82A2485F-6E7C-48D2-9DA4-9441E8D936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9946" y="996036"/>
            <a:ext cx="11232108" cy="5208481"/>
          </a:xfrm>
          <a:prstGeom prst="rect">
            <a:avLst/>
          </a:prstGeom>
          <a:noFill/>
          <a:ln>
            <a:noFill/>
          </a:ln>
        </p:spPr>
      </p:pic>
      <p:sp>
        <p:nvSpPr>
          <p:cNvPr id="5" name="TextBox 4">
            <a:extLst>
              <a:ext uri="{FF2B5EF4-FFF2-40B4-BE49-F238E27FC236}">
                <a16:creationId xmlns:a16="http://schemas.microsoft.com/office/drawing/2014/main" id="{02768BCE-5238-44DA-9570-B4EAAEB78BD4}"/>
              </a:ext>
            </a:extLst>
          </p:cNvPr>
          <p:cNvSpPr txBox="1"/>
          <p:nvPr/>
        </p:nvSpPr>
        <p:spPr>
          <a:xfrm>
            <a:off x="873457" y="191069"/>
            <a:ext cx="11318543" cy="923330"/>
          </a:xfrm>
          <a:prstGeom prst="rect">
            <a:avLst/>
          </a:prstGeom>
          <a:noFill/>
        </p:spPr>
        <p:txBody>
          <a:bodyPr wrap="square" rtlCol="0">
            <a:spAutoFit/>
          </a:bodyPr>
          <a:lstStyle/>
          <a:p>
            <a:r>
              <a:rPr lang="en-US" b="1" i="0" dirty="0">
                <a:effectLst/>
                <a:latin typeface="Tahoma" panose="020B0604030504040204" pitchFamily="34" charset="0"/>
              </a:rPr>
              <a:t>Aiming for zero Covid-19 to ensure economic growth </a:t>
            </a:r>
          </a:p>
          <a:p>
            <a:r>
              <a:rPr lang="en-US" b="1" i="0" dirty="0">
                <a:effectLst/>
                <a:latin typeface="Tahoma" panose="020B0604030504040204" pitchFamily="34" charset="0"/>
              </a:rPr>
              <a:t>(</a:t>
            </a:r>
            <a:r>
              <a:rPr lang="en-US" b="1" i="0" dirty="0">
                <a:effectLst/>
                <a:latin typeface="Arial" panose="020B0604020202020204" pitchFamily="34" charset="0"/>
              </a:rPr>
              <a:t>Philippe Aghion, Patrick </a:t>
            </a:r>
            <a:r>
              <a:rPr lang="en-US" b="1" i="0" dirty="0" err="1">
                <a:effectLst/>
                <a:latin typeface="Arial" panose="020B0604020202020204" pitchFamily="34" charset="0"/>
              </a:rPr>
              <a:t>Artus</a:t>
            </a:r>
            <a:r>
              <a:rPr lang="en-US" b="1" i="0" dirty="0">
                <a:effectLst/>
                <a:latin typeface="Arial" panose="020B0604020202020204" pitchFamily="34" charset="0"/>
              </a:rPr>
              <a:t>, Miquel </a:t>
            </a:r>
            <a:r>
              <a:rPr lang="en-US" b="1" i="0" dirty="0" err="1">
                <a:effectLst/>
                <a:latin typeface="Arial" panose="020B0604020202020204" pitchFamily="34" charset="0"/>
              </a:rPr>
              <a:t>Oliu</a:t>
            </a:r>
            <a:r>
              <a:rPr lang="en-US" b="1" i="0" dirty="0">
                <a:effectLst/>
                <a:latin typeface="Arial" panose="020B0604020202020204" pitchFamily="34" charset="0"/>
              </a:rPr>
              <a:t>-Barton, </a:t>
            </a:r>
            <a:r>
              <a:rPr lang="en-US" b="1" i="0" dirty="0" err="1">
                <a:effectLst/>
                <a:latin typeface="Arial" panose="020B0604020202020204" pitchFamily="34" charset="0"/>
              </a:rPr>
              <a:t>Bary</a:t>
            </a:r>
            <a:r>
              <a:rPr lang="en-US" b="1" i="0" dirty="0">
                <a:effectLst/>
                <a:latin typeface="Arial" panose="020B0604020202020204" pitchFamily="34" charset="0"/>
              </a:rPr>
              <a:t> </a:t>
            </a:r>
            <a:r>
              <a:rPr lang="en-US" b="1" i="0" dirty="0" err="1">
                <a:effectLst/>
                <a:latin typeface="Arial" panose="020B0604020202020204" pitchFamily="34" charset="0"/>
              </a:rPr>
              <a:t>Pradelski</a:t>
            </a:r>
            <a:r>
              <a:rPr lang="en-US" b="0" i="0" dirty="0">
                <a:effectLst/>
                <a:latin typeface="Arial" panose="020B0604020202020204" pitchFamily="34" charset="0"/>
              </a:rPr>
              <a:t> 31 March 2021)</a:t>
            </a:r>
            <a:endParaRPr lang="en-US" b="1" i="0" dirty="0">
              <a:effectLst/>
              <a:latin typeface="Tahoma" panose="020B0604030504040204" pitchFamily="34" charset="0"/>
            </a:endParaRPr>
          </a:p>
          <a:p>
            <a:endParaRPr lang="en-US" dirty="0"/>
          </a:p>
        </p:txBody>
      </p:sp>
    </p:spTree>
    <p:extLst>
      <p:ext uri="{BB962C8B-B14F-4D97-AF65-F5344CB8AC3E}">
        <p14:creationId xmlns:p14="http://schemas.microsoft.com/office/powerpoint/2010/main" val="3672159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3C14E-B507-460A-B556-FCFF53B52161}"/>
              </a:ext>
            </a:extLst>
          </p:cNvPr>
          <p:cNvSpPr>
            <a:spLocks noGrp="1"/>
          </p:cNvSpPr>
          <p:nvPr>
            <p:ph type="title"/>
          </p:nvPr>
        </p:nvSpPr>
        <p:spPr>
          <a:xfrm>
            <a:off x="838200" y="256380"/>
            <a:ext cx="10515600" cy="525017"/>
          </a:xfrm>
        </p:spPr>
        <p:txBody>
          <a:bodyPr>
            <a:normAutofit fontScale="90000"/>
          </a:bodyPr>
          <a:lstStyle/>
          <a:p>
            <a:r>
              <a:rPr lang="en-US" sz="4000" dirty="0">
                <a:latin typeface="+mn-lt"/>
                <a:ea typeface="Times New Roman" panose="02020603050405020304" pitchFamily="18" charset="0"/>
              </a:rPr>
              <a:t>P</a:t>
            </a:r>
            <a:r>
              <a:rPr lang="en-US" sz="4000" dirty="0">
                <a:effectLst/>
                <a:latin typeface="+mn-lt"/>
                <a:ea typeface="Times New Roman" panose="02020603050405020304" pitchFamily="18" charset="0"/>
              </a:rPr>
              <a:t>olicy recommendations in near future</a:t>
            </a:r>
            <a:r>
              <a:rPr lang="en-US" sz="3800" dirty="0"/>
              <a:t> (cont.)</a:t>
            </a:r>
          </a:p>
        </p:txBody>
      </p:sp>
      <p:sp>
        <p:nvSpPr>
          <p:cNvPr id="3" name="Text Placeholder 2">
            <a:extLst>
              <a:ext uri="{FF2B5EF4-FFF2-40B4-BE49-F238E27FC236}">
                <a16:creationId xmlns:a16="http://schemas.microsoft.com/office/drawing/2014/main" id="{FA011EF9-7A01-4FD3-A8E8-EB19CCDC11A0}"/>
              </a:ext>
            </a:extLst>
          </p:cNvPr>
          <p:cNvSpPr>
            <a:spLocks noGrp="1"/>
          </p:cNvSpPr>
          <p:nvPr>
            <p:ph type="body" idx="1"/>
          </p:nvPr>
        </p:nvSpPr>
        <p:spPr>
          <a:xfrm>
            <a:off x="838200" y="888147"/>
            <a:ext cx="5157787" cy="380393"/>
          </a:xfrm>
        </p:spPr>
        <p:txBody>
          <a:bodyPr>
            <a:normAutofit fontScale="92500" lnSpcReduction="10000"/>
          </a:bodyPr>
          <a:lstStyle/>
          <a:p>
            <a:r>
              <a:rPr lang="en-US" dirty="0"/>
              <a:t>In medium and long term</a:t>
            </a:r>
          </a:p>
        </p:txBody>
      </p:sp>
      <p:sp>
        <p:nvSpPr>
          <p:cNvPr id="4" name="Content Placeholder 3">
            <a:extLst>
              <a:ext uri="{FF2B5EF4-FFF2-40B4-BE49-F238E27FC236}">
                <a16:creationId xmlns:a16="http://schemas.microsoft.com/office/drawing/2014/main" id="{E6773A2E-6BBB-4861-95FD-EDCA652F4AEE}"/>
              </a:ext>
            </a:extLst>
          </p:cNvPr>
          <p:cNvSpPr>
            <a:spLocks noGrp="1"/>
          </p:cNvSpPr>
          <p:nvPr>
            <p:ph sz="half" idx="2"/>
          </p:nvPr>
        </p:nvSpPr>
        <p:spPr>
          <a:xfrm>
            <a:off x="839788" y="1408158"/>
            <a:ext cx="10514012" cy="5193462"/>
          </a:xfrm>
        </p:spPr>
        <p:txBody>
          <a:bodyPr>
            <a:normAutofit fontScale="70000" lnSpcReduction="20000"/>
          </a:bodyPr>
          <a:lstStyle/>
          <a:p>
            <a:r>
              <a:rPr lang="en-US" dirty="0"/>
              <a:t>Taking economic recovery after COVID-19 as an opportunity to accelerate economic restructuring; more attention to structural and institutional issues revealed during the COVID-19 period such as decentralization and decentralization between localities, strict implementation of discipline and public administrative discipline; supply chains and supporting industries; </a:t>
            </a:r>
          </a:p>
          <a:p>
            <a:r>
              <a:rPr lang="en-US" dirty="0"/>
              <a:t>Taking advantage of the economic recovery opportunities of advanced economies (EU, US) and the boom in demand after repressed of Asian countries to boost exports; </a:t>
            </a:r>
          </a:p>
          <a:p>
            <a:r>
              <a:rPr lang="en-US" dirty="0"/>
              <a:t>In caution with external shocks: The impact of support packages and recovery ability may last through 2024, after that will decrease. Oil prices and Logistics increased, causing difficulties for exports. Therefore, it is necessary to focus on reducing domestic export costs in the short term as well as in the medium and long term.</a:t>
            </a:r>
          </a:p>
          <a:p>
            <a:r>
              <a:rPr lang="en-US" dirty="0"/>
              <a:t>In the medium term, the impact of COVID-19 on productivity should be limited.</a:t>
            </a:r>
          </a:p>
          <a:p>
            <a:r>
              <a:rPr lang="en-US" dirty="0"/>
              <a:t>Improve internal capacity, especially premises and skilled labor to attract FDI in the trend of shifting.</a:t>
            </a:r>
          </a:p>
          <a:p>
            <a:r>
              <a:rPr lang="en-US" dirty="0"/>
              <a:t>Promoting the digital economy through public investment in national digital infrastructure. Improve the operational efficiency of the national innovation system and the innovation startup ecosystem; develop new business models, improve the capacity of enterprises to innovate, absorb and master technology. </a:t>
            </a:r>
          </a:p>
          <a:p>
            <a:r>
              <a:rPr lang="en-US" dirty="0"/>
              <a:t>Taking advantage of the business support package in the coming time with the development of a number of spearhead industries, new technologies, high technologies, and supporting industries, creating a "major breakthrough in core technology”.</a:t>
            </a:r>
            <a:endParaRPr lang="en-US" sz="2900" dirty="0"/>
          </a:p>
        </p:txBody>
      </p:sp>
    </p:spTree>
    <p:extLst>
      <p:ext uri="{BB962C8B-B14F-4D97-AF65-F5344CB8AC3E}">
        <p14:creationId xmlns:p14="http://schemas.microsoft.com/office/powerpoint/2010/main" val="133687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95A4-AE16-4E81-B923-72ECD45FD721}"/>
              </a:ext>
            </a:extLst>
          </p:cNvPr>
          <p:cNvSpPr>
            <a:spLocks noGrp="1"/>
          </p:cNvSpPr>
          <p:nvPr>
            <p:ph type="title"/>
          </p:nvPr>
        </p:nvSpPr>
        <p:spPr/>
        <p:txBody>
          <a:bodyPr/>
          <a:lstStyle/>
          <a:p>
            <a:r>
              <a:rPr lang="en-US" dirty="0"/>
              <a:t>Notes for recovery policies</a:t>
            </a:r>
          </a:p>
        </p:txBody>
      </p:sp>
      <p:sp>
        <p:nvSpPr>
          <p:cNvPr id="3" name="Content Placeholder 2">
            <a:extLst>
              <a:ext uri="{FF2B5EF4-FFF2-40B4-BE49-F238E27FC236}">
                <a16:creationId xmlns:a16="http://schemas.microsoft.com/office/drawing/2014/main" id="{F620E782-B08B-4D26-A332-9254950D33CE}"/>
              </a:ext>
            </a:extLst>
          </p:cNvPr>
          <p:cNvSpPr>
            <a:spLocks noGrp="1"/>
          </p:cNvSpPr>
          <p:nvPr>
            <p:ph idx="1"/>
          </p:nvPr>
        </p:nvSpPr>
        <p:spPr/>
        <p:txBody>
          <a:bodyPr>
            <a:normAutofit/>
          </a:bodyPr>
          <a:lstStyle/>
          <a:p>
            <a:pPr marL="541338" indent="1588">
              <a:buNone/>
            </a:pPr>
            <a:r>
              <a:rPr lang="en-US" i="1" dirty="0"/>
              <a:t>- The capability to predict, warning</a:t>
            </a:r>
          </a:p>
          <a:p>
            <a:pPr marL="541338" indent="1588">
              <a:buFontTx/>
              <a:buChar char="-"/>
            </a:pPr>
            <a:r>
              <a:rPr lang="en-US" i="1" dirty="0"/>
              <a:t>Ability to deal with information crisis </a:t>
            </a:r>
          </a:p>
          <a:p>
            <a:pPr marL="541338" indent="1588">
              <a:buFontTx/>
              <a:buChar char="-"/>
            </a:pPr>
            <a:r>
              <a:rPr lang="en-US" i="1" dirty="0"/>
              <a:t>Policy implementation spending</a:t>
            </a:r>
          </a:p>
          <a:p>
            <a:pPr marL="541338" indent="1588">
              <a:buFontTx/>
              <a:buChar char="-"/>
            </a:pPr>
            <a:r>
              <a:rPr lang="en-US" i="1" dirty="0"/>
              <a:t>Implementation and implementation capability</a:t>
            </a:r>
          </a:p>
        </p:txBody>
      </p:sp>
    </p:spTree>
    <p:extLst>
      <p:ext uri="{BB962C8B-B14F-4D97-AF65-F5344CB8AC3E}">
        <p14:creationId xmlns:p14="http://schemas.microsoft.com/office/powerpoint/2010/main" val="1729799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BB233-0C1D-4895-BB1A-A8D4E9AE34A8}"/>
              </a:ext>
            </a:extLst>
          </p:cNvPr>
          <p:cNvSpPr>
            <a:spLocks noGrp="1"/>
          </p:cNvSpPr>
          <p:nvPr>
            <p:ph type="title"/>
          </p:nvPr>
        </p:nvSpPr>
        <p:spPr>
          <a:xfrm>
            <a:off x="839788" y="0"/>
            <a:ext cx="10515600" cy="753991"/>
          </a:xfrm>
        </p:spPr>
        <p:txBody>
          <a:bodyPr>
            <a:noAutofit/>
          </a:bodyPr>
          <a:lstStyle/>
          <a:p>
            <a:r>
              <a:rPr lang="en-US" sz="3200" b="1" dirty="0"/>
              <a:t>How has the COVID-19 affected Vietnam’s economy?</a:t>
            </a:r>
          </a:p>
        </p:txBody>
      </p:sp>
      <p:sp>
        <p:nvSpPr>
          <p:cNvPr id="3" name="Text Placeholder 2">
            <a:extLst>
              <a:ext uri="{FF2B5EF4-FFF2-40B4-BE49-F238E27FC236}">
                <a16:creationId xmlns:a16="http://schemas.microsoft.com/office/drawing/2014/main" id="{42B35B32-5820-4278-88C5-021CC1AFC786}"/>
              </a:ext>
            </a:extLst>
          </p:cNvPr>
          <p:cNvSpPr>
            <a:spLocks noGrp="1"/>
          </p:cNvSpPr>
          <p:nvPr>
            <p:ph type="body" idx="1"/>
          </p:nvPr>
        </p:nvSpPr>
        <p:spPr>
          <a:xfrm>
            <a:off x="6600937" y="822229"/>
            <a:ext cx="5157787" cy="437836"/>
          </a:xfrm>
        </p:spPr>
        <p:txBody>
          <a:bodyPr>
            <a:normAutofit/>
          </a:bodyPr>
          <a:lstStyle/>
          <a:p>
            <a:r>
              <a:rPr lang="en-US" sz="1800" i="1" dirty="0">
                <a:effectLst/>
                <a:latin typeface="Times New Roman" panose="02020603050405020304" pitchFamily="18" charset="0"/>
                <a:ea typeface="Times New Roman" panose="02020603050405020304" pitchFamily="18" charset="0"/>
              </a:rPr>
              <a:t>Actual and potential growth</a:t>
            </a:r>
            <a:endParaRPr lang="en-US" sz="1800" dirty="0"/>
          </a:p>
        </p:txBody>
      </p:sp>
      <p:graphicFrame>
        <p:nvGraphicFramePr>
          <p:cNvPr id="8" name="Chart 7">
            <a:extLst>
              <a:ext uri="{FF2B5EF4-FFF2-40B4-BE49-F238E27FC236}">
                <a16:creationId xmlns:a16="http://schemas.microsoft.com/office/drawing/2014/main" id="{956922A1-06D0-494A-BC8D-E26D48469853}"/>
              </a:ext>
            </a:extLst>
          </p:cNvPr>
          <p:cNvGraphicFramePr/>
          <p:nvPr>
            <p:extLst>
              <p:ext uri="{D42A27DB-BD31-4B8C-83A1-F6EECF244321}">
                <p14:modId xmlns:p14="http://schemas.microsoft.com/office/powerpoint/2010/main" val="692604123"/>
              </p:ext>
            </p:extLst>
          </p:nvPr>
        </p:nvGraphicFramePr>
        <p:xfrm>
          <a:off x="195384" y="1260065"/>
          <a:ext cx="5395680" cy="5345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6B99E2DF-72E2-40FF-8944-7ED96876489A}"/>
              </a:ext>
            </a:extLst>
          </p:cNvPr>
          <p:cNvGraphicFramePr/>
          <p:nvPr>
            <p:extLst>
              <p:ext uri="{D42A27DB-BD31-4B8C-83A1-F6EECF244321}">
                <p14:modId xmlns:p14="http://schemas.microsoft.com/office/powerpoint/2010/main" val="3517928541"/>
              </p:ext>
            </p:extLst>
          </p:nvPr>
        </p:nvGraphicFramePr>
        <p:xfrm>
          <a:off x="6096000" y="1328302"/>
          <a:ext cx="5662724" cy="51654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9933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BB233-0C1D-4895-BB1A-A8D4E9AE34A8}"/>
              </a:ext>
            </a:extLst>
          </p:cNvPr>
          <p:cNvSpPr>
            <a:spLocks noGrp="1"/>
          </p:cNvSpPr>
          <p:nvPr>
            <p:ph type="title"/>
          </p:nvPr>
        </p:nvSpPr>
        <p:spPr>
          <a:xfrm>
            <a:off x="976266" y="252485"/>
            <a:ext cx="10515600" cy="794935"/>
          </a:xfrm>
        </p:spPr>
        <p:txBody>
          <a:bodyPr>
            <a:noAutofit/>
          </a:bodyPr>
          <a:lstStyle/>
          <a:p>
            <a:r>
              <a:rPr lang="en-US" sz="3200" b="1" dirty="0"/>
              <a:t>How COVID-19 affected Vietnam’s economy?</a:t>
            </a:r>
            <a:endParaRPr lang="en-US" sz="3200" dirty="0"/>
          </a:p>
        </p:txBody>
      </p:sp>
      <p:graphicFrame>
        <p:nvGraphicFramePr>
          <p:cNvPr id="6" name="Chart 5">
            <a:extLst>
              <a:ext uri="{FF2B5EF4-FFF2-40B4-BE49-F238E27FC236}">
                <a16:creationId xmlns:a16="http://schemas.microsoft.com/office/drawing/2014/main" id="{FF1339D2-AA78-429A-B213-1E5419791625}"/>
              </a:ext>
            </a:extLst>
          </p:cNvPr>
          <p:cNvGraphicFramePr/>
          <p:nvPr>
            <p:extLst>
              <p:ext uri="{D42A27DB-BD31-4B8C-83A1-F6EECF244321}">
                <p14:modId xmlns:p14="http://schemas.microsoft.com/office/powerpoint/2010/main" val="2006464280"/>
              </p:ext>
            </p:extLst>
          </p:nvPr>
        </p:nvGraphicFramePr>
        <p:xfrm>
          <a:off x="282984" y="1216759"/>
          <a:ext cx="5311904" cy="55252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6A13157C-88BB-47FF-B2DF-0A0494CBF852}"/>
              </a:ext>
            </a:extLst>
          </p:cNvPr>
          <p:cNvGraphicFramePr/>
          <p:nvPr>
            <p:extLst>
              <p:ext uri="{D42A27DB-BD31-4B8C-83A1-F6EECF244321}">
                <p14:modId xmlns:p14="http://schemas.microsoft.com/office/powerpoint/2010/main" val="3834186404"/>
              </p:ext>
            </p:extLst>
          </p:nvPr>
        </p:nvGraphicFramePr>
        <p:xfrm>
          <a:off x="5781051" y="1216759"/>
          <a:ext cx="6127965" cy="55252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3177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DA15B-158D-4467-BDB8-2B70A6685843}"/>
              </a:ext>
            </a:extLst>
          </p:cNvPr>
          <p:cNvSpPr>
            <a:spLocks noGrp="1"/>
          </p:cNvSpPr>
          <p:nvPr>
            <p:ph type="title"/>
          </p:nvPr>
        </p:nvSpPr>
        <p:spPr>
          <a:xfrm>
            <a:off x="655092" y="334370"/>
            <a:ext cx="11232108" cy="777922"/>
          </a:xfrm>
        </p:spPr>
        <p:txBody>
          <a:bodyPr>
            <a:normAutofit fontScale="90000"/>
          </a:bodyPr>
          <a:lstStyle/>
          <a:p>
            <a:pPr algn="ctr"/>
            <a:r>
              <a:rPr lang="en-US" b="1" dirty="0"/>
              <a:t>Contribution of labor productivity on growth decline</a:t>
            </a:r>
          </a:p>
        </p:txBody>
      </p:sp>
      <p:graphicFrame>
        <p:nvGraphicFramePr>
          <p:cNvPr id="5" name="Chart 4">
            <a:extLst>
              <a:ext uri="{FF2B5EF4-FFF2-40B4-BE49-F238E27FC236}">
                <a16:creationId xmlns:a16="http://schemas.microsoft.com/office/drawing/2014/main" id="{65429C7A-21BE-4639-B46C-D4432953AC07}"/>
              </a:ext>
            </a:extLst>
          </p:cNvPr>
          <p:cNvGraphicFramePr/>
          <p:nvPr>
            <p:extLst>
              <p:ext uri="{D42A27DB-BD31-4B8C-83A1-F6EECF244321}">
                <p14:modId xmlns:p14="http://schemas.microsoft.com/office/powerpoint/2010/main" val="1424543033"/>
              </p:ext>
            </p:extLst>
          </p:nvPr>
        </p:nvGraphicFramePr>
        <p:xfrm>
          <a:off x="200635" y="1473960"/>
          <a:ext cx="5673391" cy="51997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C743B94-3419-4611-97F5-95463D6C1A46}"/>
              </a:ext>
            </a:extLst>
          </p:cNvPr>
          <p:cNvGraphicFramePr/>
          <p:nvPr>
            <p:extLst>
              <p:ext uri="{D42A27DB-BD31-4B8C-83A1-F6EECF244321}">
                <p14:modId xmlns:p14="http://schemas.microsoft.com/office/powerpoint/2010/main" val="2953951483"/>
              </p:ext>
            </p:extLst>
          </p:nvPr>
        </p:nvGraphicFramePr>
        <p:xfrm>
          <a:off x="6096000" y="1473960"/>
          <a:ext cx="5895365" cy="53840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443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75CDAD-7AA4-4CE5-B836-4A544BD4CEA9}"/>
              </a:ext>
            </a:extLst>
          </p:cNvPr>
          <p:cNvSpPr>
            <a:spLocks noGrp="1"/>
          </p:cNvSpPr>
          <p:nvPr>
            <p:ph type="body" idx="1"/>
          </p:nvPr>
        </p:nvSpPr>
        <p:spPr>
          <a:xfrm>
            <a:off x="839788" y="1026473"/>
            <a:ext cx="5157787" cy="611661"/>
          </a:xfrm>
        </p:spPr>
        <p:txBody>
          <a:bodyPr/>
          <a:lstStyle/>
          <a:p>
            <a:r>
              <a:rPr lang="en-US" dirty="0"/>
              <a:t>Opportunities </a:t>
            </a:r>
          </a:p>
        </p:txBody>
      </p:sp>
      <p:sp>
        <p:nvSpPr>
          <p:cNvPr id="4" name="Content Placeholder 3">
            <a:extLst>
              <a:ext uri="{FF2B5EF4-FFF2-40B4-BE49-F238E27FC236}">
                <a16:creationId xmlns:a16="http://schemas.microsoft.com/office/drawing/2014/main" id="{29D344E6-CB96-4A21-A654-62F840952A71}"/>
              </a:ext>
            </a:extLst>
          </p:cNvPr>
          <p:cNvSpPr>
            <a:spLocks noGrp="1"/>
          </p:cNvSpPr>
          <p:nvPr>
            <p:ph sz="half" idx="2"/>
          </p:nvPr>
        </p:nvSpPr>
        <p:spPr>
          <a:xfrm>
            <a:off x="327546" y="1761839"/>
            <a:ext cx="5692253" cy="4968902"/>
          </a:xfrm>
          <a:solidFill>
            <a:schemeClr val="accent1">
              <a:lumMod val="50000"/>
            </a:schemeClr>
          </a:solidFill>
        </p:spPr>
        <p:txBody>
          <a:bodyPr/>
          <a:lstStyle/>
          <a:p>
            <a:pPr marL="514350" indent="-514350">
              <a:buFont typeface="+mj-lt"/>
              <a:buAutoNum type="arabicPeriod"/>
            </a:pPr>
            <a:endParaRPr lang="en-US" dirty="0"/>
          </a:p>
          <a:p>
            <a:pPr marL="514350" indent="-514350">
              <a:buFont typeface="+mj-lt"/>
              <a:buAutoNum type="arabicPeriod"/>
            </a:pPr>
            <a:r>
              <a:rPr lang="en-US" dirty="0"/>
              <a:t>The world economy recovery</a:t>
            </a:r>
          </a:p>
          <a:p>
            <a:pPr marL="514350" indent="-514350">
              <a:buFont typeface="+mj-lt"/>
              <a:buAutoNum type="arabicPeriod"/>
            </a:pPr>
            <a:r>
              <a:rPr lang="en-US" dirty="0"/>
              <a:t>Fast growth in FDI recovery</a:t>
            </a:r>
          </a:p>
          <a:p>
            <a:pPr marL="514350" indent="-514350">
              <a:buFont typeface="+mj-lt"/>
              <a:buAutoNum type="arabicPeriod"/>
            </a:pPr>
            <a:r>
              <a:rPr lang="en-US" dirty="0"/>
              <a:t>FTAs come into effect</a:t>
            </a:r>
          </a:p>
          <a:p>
            <a:pPr marL="514350" indent="-514350">
              <a:buFont typeface="+mj-lt"/>
              <a:buAutoNum type="arabicPeriod"/>
            </a:pPr>
            <a:r>
              <a:rPr lang="en-US" dirty="0"/>
              <a:t>Change approach on Covid-19 control measures</a:t>
            </a:r>
          </a:p>
        </p:txBody>
      </p:sp>
      <p:sp>
        <p:nvSpPr>
          <p:cNvPr id="5" name="Text Placeholder 4">
            <a:extLst>
              <a:ext uri="{FF2B5EF4-FFF2-40B4-BE49-F238E27FC236}">
                <a16:creationId xmlns:a16="http://schemas.microsoft.com/office/drawing/2014/main" id="{2D2A48B3-0BC6-40F2-8834-B8D0E25E53AA}"/>
              </a:ext>
            </a:extLst>
          </p:cNvPr>
          <p:cNvSpPr>
            <a:spLocks noGrp="1"/>
          </p:cNvSpPr>
          <p:nvPr>
            <p:ph type="body" sz="quarter" idx="3"/>
          </p:nvPr>
        </p:nvSpPr>
        <p:spPr>
          <a:xfrm>
            <a:off x="6194427" y="989699"/>
            <a:ext cx="5183188" cy="611661"/>
          </a:xfrm>
        </p:spPr>
        <p:txBody>
          <a:bodyPr/>
          <a:lstStyle/>
          <a:p>
            <a:pPr algn="ctr"/>
            <a:r>
              <a:rPr lang="en-US" dirty="0"/>
              <a:t>Risks and challenges</a:t>
            </a:r>
          </a:p>
        </p:txBody>
      </p:sp>
      <p:sp>
        <p:nvSpPr>
          <p:cNvPr id="6" name="Content Placeholder 5">
            <a:extLst>
              <a:ext uri="{FF2B5EF4-FFF2-40B4-BE49-F238E27FC236}">
                <a16:creationId xmlns:a16="http://schemas.microsoft.com/office/drawing/2014/main" id="{9418F5BE-BC1B-43CD-B116-49B2A09E3928}"/>
              </a:ext>
            </a:extLst>
          </p:cNvPr>
          <p:cNvSpPr>
            <a:spLocks noGrp="1"/>
          </p:cNvSpPr>
          <p:nvPr>
            <p:ph sz="quarter" idx="4"/>
          </p:nvPr>
        </p:nvSpPr>
        <p:spPr>
          <a:xfrm>
            <a:off x="6172199" y="1761838"/>
            <a:ext cx="5837831" cy="4968902"/>
          </a:xfrm>
          <a:solidFill>
            <a:schemeClr val="bg1">
              <a:lumMod val="85000"/>
              <a:lumOff val="15000"/>
            </a:schemeClr>
          </a:solidFill>
        </p:spPr>
        <p:txBody>
          <a:bodyPr/>
          <a:lstStyle/>
          <a:p>
            <a:pPr marL="514350" indent="-514350">
              <a:buFont typeface="+mj-lt"/>
              <a:buAutoNum type="arabicPeriod"/>
            </a:pPr>
            <a:endParaRPr lang="en-US" dirty="0"/>
          </a:p>
          <a:p>
            <a:pPr marL="514350" indent="-514350">
              <a:buFont typeface="+mj-lt"/>
              <a:buAutoNum type="arabicPeriod"/>
            </a:pPr>
            <a:r>
              <a:rPr lang="en-US" dirty="0"/>
              <a:t>Price jumping</a:t>
            </a:r>
          </a:p>
          <a:p>
            <a:pPr marL="514350" indent="-514350">
              <a:buFont typeface="+mj-lt"/>
              <a:buAutoNum type="arabicPeriod"/>
            </a:pPr>
            <a:r>
              <a:rPr lang="en-US" dirty="0"/>
              <a:t>Logistics costs and reshape supply chains </a:t>
            </a:r>
          </a:p>
          <a:p>
            <a:pPr marL="514350" indent="-514350">
              <a:buFont typeface="+mj-lt"/>
              <a:buAutoNum type="arabicPeriod"/>
            </a:pPr>
            <a:r>
              <a:rPr lang="en-US" dirty="0"/>
              <a:t>Shifting domestic capital flows</a:t>
            </a:r>
          </a:p>
          <a:p>
            <a:pPr marL="514350" indent="-514350">
              <a:buFont typeface="+mj-lt"/>
              <a:buAutoNum type="arabicPeriod"/>
            </a:pPr>
            <a:r>
              <a:rPr lang="en-US" dirty="0"/>
              <a:t>Bad debt risk</a:t>
            </a:r>
          </a:p>
          <a:p>
            <a:pPr marL="514350" indent="-514350">
              <a:buFont typeface="+mj-lt"/>
              <a:buAutoNum type="arabicPeriod"/>
            </a:pPr>
            <a:r>
              <a:rPr lang="en-US" dirty="0"/>
              <a:t>State budget</a:t>
            </a:r>
          </a:p>
          <a:p>
            <a:pPr marL="514350" indent="-514350">
              <a:buFont typeface="+mj-lt"/>
              <a:buAutoNum type="arabicPeriod"/>
            </a:pPr>
            <a:r>
              <a:rPr lang="en-US" dirty="0"/>
              <a:t>Labor recovery</a:t>
            </a:r>
          </a:p>
        </p:txBody>
      </p:sp>
      <p:sp>
        <p:nvSpPr>
          <p:cNvPr id="7" name="Title 1">
            <a:extLst>
              <a:ext uri="{FF2B5EF4-FFF2-40B4-BE49-F238E27FC236}">
                <a16:creationId xmlns:a16="http://schemas.microsoft.com/office/drawing/2014/main" id="{632AEC66-9FCA-46E2-9A97-3FE525DD6A9C}"/>
              </a:ext>
            </a:extLst>
          </p:cNvPr>
          <p:cNvSpPr>
            <a:spLocks noGrp="1"/>
          </p:cNvSpPr>
          <p:nvPr>
            <p:ph type="title"/>
          </p:nvPr>
        </p:nvSpPr>
        <p:spPr>
          <a:xfrm>
            <a:off x="498594" y="127259"/>
            <a:ext cx="10515600" cy="823913"/>
          </a:xfrm>
        </p:spPr>
        <p:txBody>
          <a:bodyPr/>
          <a:lstStyle/>
          <a:p>
            <a:r>
              <a:rPr lang="en-US" b="1" dirty="0"/>
              <a:t>Opportunities and risks, challenges</a:t>
            </a:r>
          </a:p>
        </p:txBody>
      </p:sp>
    </p:spTree>
    <p:extLst>
      <p:ext uri="{BB962C8B-B14F-4D97-AF65-F5344CB8AC3E}">
        <p14:creationId xmlns:p14="http://schemas.microsoft.com/office/powerpoint/2010/main" val="1646811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BCBC7-BF7C-410D-9CE4-9CD53AF763F4}"/>
              </a:ext>
            </a:extLst>
          </p:cNvPr>
          <p:cNvSpPr>
            <a:spLocks noGrp="1"/>
          </p:cNvSpPr>
          <p:nvPr>
            <p:ph type="title"/>
          </p:nvPr>
        </p:nvSpPr>
        <p:spPr>
          <a:xfrm>
            <a:off x="430355" y="156949"/>
            <a:ext cx="10515600" cy="726696"/>
          </a:xfrm>
        </p:spPr>
        <p:txBody>
          <a:bodyPr/>
          <a:lstStyle/>
          <a:p>
            <a:r>
              <a:rPr lang="en-US" dirty="0"/>
              <a:t>Impacts of world prices</a:t>
            </a:r>
          </a:p>
        </p:txBody>
      </p:sp>
      <p:sp>
        <p:nvSpPr>
          <p:cNvPr id="10" name="TextBox 9">
            <a:extLst>
              <a:ext uri="{FF2B5EF4-FFF2-40B4-BE49-F238E27FC236}">
                <a16:creationId xmlns:a16="http://schemas.microsoft.com/office/drawing/2014/main" id="{F7DC9800-F3F5-4F64-B9BE-8C9BE53C51DC}"/>
              </a:ext>
            </a:extLst>
          </p:cNvPr>
          <p:cNvSpPr txBox="1"/>
          <p:nvPr/>
        </p:nvSpPr>
        <p:spPr>
          <a:xfrm>
            <a:off x="859809" y="1201003"/>
            <a:ext cx="3957851" cy="400110"/>
          </a:xfrm>
          <a:prstGeom prst="rect">
            <a:avLst/>
          </a:prstGeom>
          <a:noFill/>
        </p:spPr>
        <p:txBody>
          <a:bodyPr wrap="square" rtlCol="0">
            <a:spAutoFit/>
          </a:bodyPr>
          <a:lstStyle/>
          <a:p>
            <a:r>
              <a:rPr lang="en-US" sz="2000" dirty="0"/>
              <a:t>World price forecast</a:t>
            </a:r>
          </a:p>
        </p:txBody>
      </p:sp>
      <p:sp>
        <p:nvSpPr>
          <p:cNvPr id="11" name="TextBox 10">
            <a:extLst>
              <a:ext uri="{FF2B5EF4-FFF2-40B4-BE49-F238E27FC236}">
                <a16:creationId xmlns:a16="http://schemas.microsoft.com/office/drawing/2014/main" id="{9A8B8D64-C76C-4A8C-91ED-389B52337630}"/>
              </a:ext>
            </a:extLst>
          </p:cNvPr>
          <p:cNvSpPr txBox="1"/>
          <p:nvPr/>
        </p:nvSpPr>
        <p:spPr>
          <a:xfrm>
            <a:off x="7208292" y="1201003"/>
            <a:ext cx="3957851" cy="400110"/>
          </a:xfrm>
          <a:prstGeom prst="rect">
            <a:avLst/>
          </a:prstGeom>
          <a:noFill/>
        </p:spPr>
        <p:txBody>
          <a:bodyPr wrap="square" rtlCol="0">
            <a:spAutoFit/>
          </a:bodyPr>
          <a:lstStyle/>
          <a:p>
            <a:r>
              <a:rPr lang="en-US" sz="2000" dirty="0"/>
              <a:t>Impact on Vietnam’s inflation</a:t>
            </a:r>
          </a:p>
        </p:txBody>
      </p:sp>
      <p:graphicFrame>
        <p:nvGraphicFramePr>
          <p:cNvPr id="7" name="Chart 6">
            <a:extLst>
              <a:ext uri="{FF2B5EF4-FFF2-40B4-BE49-F238E27FC236}">
                <a16:creationId xmlns:a16="http://schemas.microsoft.com/office/drawing/2014/main" id="{00000000-0008-0000-0000-000005000000}"/>
              </a:ext>
            </a:extLst>
          </p:cNvPr>
          <p:cNvGraphicFramePr/>
          <p:nvPr>
            <p:extLst>
              <p:ext uri="{D42A27DB-BD31-4B8C-83A1-F6EECF244321}">
                <p14:modId xmlns:p14="http://schemas.microsoft.com/office/powerpoint/2010/main" val="1958194861"/>
              </p:ext>
            </p:extLst>
          </p:nvPr>
        </p:nvGraphicFramePr>
        <p:xfrm>
          <a:off x="319230" y="1692323"/>
          <a:ext cx="5776770" cy="49814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7CCACE86-881A-4A5D-8FA7-E18A1345B9B2}"/>
              </a:ext>
            </a:extLst>
          </p:cNvPr>
          <p:cNvGraphicFramePr/>
          <p:nvPr>
            <p:extLst>
              <p:ext uri="{D42A27DB-BD31-4B8C-83A1-F6EECF244321}">
                <p14:modId xmlns:p14="http://schemas.microsoft.com/office/powerpoint/2010/main" val="2051932702"/>
              </p:ext>
            </p:extLst>
          </p:nvPr>
        </p:nvGraphicFramePr>
        <p:xfrm>
          <a:off x="6419177" y="1692323"/>
          <a:ext cx="5638504" cy="5008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334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E5C97-DD24-459F-AC65-CB8910E68149}"/>
              </a:ext>
            </a:extLst>
          </p:cNvPr>
          <p:cNvSpPr>
            <a:spLocks noGrp="1"/>
          </p:cNvSpPr>
          <p:nvPr>
            <p:ph type="title"/>
          </p:nvPr>
        </p:nvSpPr>
        <p:spPr>
          <a:xfrm>
            <a:off x="839788" y="365126"/>
            <a:ext cx="10515600" cy="972356"/>
          </a:xfrm>
        </p:spPr>
        <p:txBody>
          <a:bodyPr>
            <a:normAutofit/>
          </a:bodyPr>
          <a:lstStyle/>
          <a:p>
            <a:r>
              <a:rPr lang="en-US" sz="3600" dirty="0"/>
              <a:t>Impact of high logistics costs</a:t>
            </a:r>
          </a:p>
        </p:txBody>
      </p:sp>
      <p:sp>
        <p:nvSpPr>
          <p:cNvPr id="9" name="TextBox 8">
            <a:extLst>
              <a:ext uri="{FF2B5EF4-FFF2-40B4-BE49-F238E27FC236}">
                <a16:creationId xmlns:a16="http://schemas.microsoft.com/office/drawing/2014/main" id="{D04317F8-1DA5-4846-985E-B19F71646A6A}"/>
              </a:ext>
            </a:extLst>
          </p:cNvPr>
          <p:cNvSpPr txBox="1"/>
          <p:nvPr/>
        </p:nvSpPr>
        <p:spPr>
          <a:xfrm>
            <a:off x="8611738" y="1552431"/>
            <a:ext cx="3466530" cy="4708981"/>
          </a:xfrm>
          <a:prstGeom prst="rect">
            <a:avLst/>
          </a:prstGeom>
          <a:noFill/>
        </p:spPr>
        <p:txBody>
          <a:bodyPr wrap="square" rtlCol="0">
            <a:spAutoFit/>
          </a:bodyPr>
          <a:lstStyle/>
          <a:p>
            <a:pPr algn="just"/>
            <a:r>
              <a:rPr lang="en-US" sz="2400" dirty="0"/>
              <a:t>Impact on GVC</a:t>
            </a:r>
          </a:p>
          <a:p>
            <a:pPr algn="just"/>
            <a:endParaRPr lang="en-US" sz="1600" dirty="0"/>
          </a:p>
          <a:p>
            <a:pPr marL="342900" indent="-342900" algn="just">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Times New Roman" panose="02020603050405020304" pitchFamily="18" charset="0"/>
              </a:rPr>
              <a:t>COVID19 create new bottlenecks in supply chain in some </a:t>
            </a:r>
            <a:r>
              <a:rPr lang="en-US" sz="2000" dirty="0">
                <a:latin typeface="Arial" panose="020B0604020202020204" pitchFamily="34" charset="0"/>
                <a:ea typeface="Calibri" panose="020F0502020204030204" pitchFamily="34" charset="0"/>
                <a:cs typeface="Times New Roman" panose="02020603050405020304" pitchFamily="18" charset="0"/>
              </a:rPr>
              <a:t>main points such as Taiwan, China, and Malaysia</a:t>
            </a:r>
            <a:r>
              <a:rPr lang="en-US" sz="2000" dirty="0">
                <a:effectLst/>
                <a:latin typeface="Arial" panose="020B0604020202020204" pitchFamily="34" charset="0"/>
                <a:ea typeface="Calibri" panose="020F0502020204030204" pitchFamily="34" charset="0"/>
                <a:cs typeface="Times New Roman" panose="02020603050405020304" pitchFamily="18" charset="0"/>
              </a:rPr>
              <a:t> (semiconductor)</a:t>
            </a:r>
          </a:p>
          <a:p>
            <a:pPr marL="342900" indent="-342900" algn="just">
              <a:buFont typeface="Arial" panose="020B0604020202020204" pitchFamily="34" charset="0"/>
              <a:buChar char="•"/>
            </a:pPr>
            <a:endParaRPr lang="en-US" sz="2000" dirty="0"/>
          </a:p>
          <a:p>
            <a:pPr marL="342900" indent="-342900" algn="just">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Times New Roman" panose="02020603050405020304" pitchFamily="18" charset="0"/>
              </a:rPr>
              <a:t>Restructuring motivation caused by </a:t>
            </a:r>
            <a:r>
              <a:rPr lang="en-US" sz="2000" dirty="0">
                <a:latin typeface="Arial" panose="020B0604020202020204" pitchFamily="34" charset="0"/>
                <a:ea typeface="Calibri" panose="020F0502020204030204" pitchFamily="34" charset="0"/>
                <a:cs typeface="Times New Roman" panose="02020603050405020304" pitchFamily="18" charset="0"/>
              </a:rPr>
              <a:t>the pandemic even higher than pressure from increase tariff due to US-China trade war. </a:t>
            </a:r>
            <a:endParaRPr lang="en-US" sz="1600" dirty="0"/>
          </a:p>
        </p:txBody>
      </p:sp>
      <p:graphicFrame>
        <p:nvGraphicFramePr>
          <p:cNvPr id="6" name="Chart 5">
            <a:extLst>
              <a:ext uri="{FF2B5EF4-FFF2-40B4-BE49-F238E27FC236}">
                <a16:creationId xmlns:a16="http://schemas.microsoft.com/office/drawing/2014/main" id="{00000000-0008-0000-0000-000008000000}"/>
              </a:ext>
            </a:extLst>
          </p:cNvPr>
          <p:cNvGraphicFramePr/>
          <p:nvPr>
            <p:extLst>
              <p:ext uri="{D42A27DB-BD31-4B8C-83A1-F6EECF244321}">
                <p14:modId xmlns:p14="http://schemas.microsoft.com/office/powerpoint/2010/main" val="3962023594"/>
              </p:ext>
            </p:extLst>
          </p:nvPr>
        </p:nvGraphicFramePr>
        <p:xfrm>
          <a:off x="265333" y="1669774"/>
          <a:ext cx="4043196" cy="51882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00000000-0008-0000-0000-000009000000}"/>
              </a:ext>
            </a:extLst>
          </p:cNvPr>
          <p:cNvGraphicFramePr/>
          <p:nvPr>
            <p:extLst>
              <p:ext uri="{D42A27DB-BD31-4B8C-83A1-F6EECF244321}">
                <p14:modId xmlns:p14="http://schemas.microsoft.com/office/powerpoint/2010/main" val="1226196989"/>
              </p:ext>
            </p:extLst>
          </p:nvPr>
        </p:nvGraphicFramePr>
        <p:xfrm>
          <a:off x="4422913" y="1669774"/>
          <a:ext cx="4188825" cy="51882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376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5F9FD-4549-4D19-8E28-CF947AEB5ED5}"/>
              </a:ext>
            </a:extLst>
          </p:cNvPr>
          <p:cNvSpPr>
            <a:spLocks noGrp="1"/>
          </p:cNvSpPr>
          <p:nvPr>
            <p:ph type="title"/>
          </p:nvPr>
        </p:nvSpPr>
        <p:spPr>
          <a:xfrm>
            <a:off x="765176" y="119465"/>
            <a:ext cx="10515600" cy="685753"/>
          </a:xfrm>
        </p:spPr>
        <p:txBody>
          <a:bodyPr>
            <a:normAutofit/>
          </a:bodyPr>
          <a:lstStyle/>
          <a:p>
            <a:r>
              <a:rPr lang="en-US" sz="3200" dirty="0">
                <a:effectLst/>
                <a:latin typeface="+mn-lt"/>
                <a:ea typeface="Times New Roman" panose="02020603050405020304" pitchFamily="18" charset="0"/>
              </a:rPr>
              <a:t>Impact of global economic stimulus and support packages </a:t>
            </a:r>
            <a:endParaRPr lang="en-US" sz="3200" dirty="0">
              <a:latin typeface="+mn-lt"/>
            </a:endParaRPr>
          </a:p>
        </p:txBody>
      </p:sp>
      <p:sp>
        <p:nvSpPr>
          <p:cNvPr id="7" name="TextBox 6">
            <a:extLst>
              <a:ext uri="{FF2B5EF4-FFF2-40B4-BE49-F238E27FC236}">
                <a16:creationId xmlns:a16="http://schemas.microsoft.com/office/drawing/2014/main" id="{16CD0442-021C-48CC-9324-EF92E57D859B}"/>
              </a:ext>
            </a:extLst>
          </p:cNvPr>
          <p:cNvSpPr txBox="1"/>
          <p:nvPr/>
        </p:nvSpPr>
        <p:spPr>
          <a:xfrm>
            <a:off x="218363" y="805218"/>
            <a:ext cx="4271749" cy="5953040"/>
          </a:xfrm>
          <a:prstGeom prst="rect">
            <a:avLst/>
          </a:prstGeom>
          <a:noFill/>
        </p:spPr>
        <p:txBody>
          <a:bodyPr wrap="square" rtlCol="0">
            <a:spAutoFit/>
          </a:bodyPr>
          <a:lstStyle/>
          <a:p>
            <a:pPr marL="342900" marR="0" lvl="0" indent="-342900" algn="just">
              <a:lnSpc>
                <a:spcPct val="115000"/>
              </a:lnSpc>
              <a:spcBef>
                <a:spcPts val="300"/>
              </a:spcBef>
              <a:spcAft>
                <a:spcPts val="300"/>
              </a:spcAft>
              <a:buFont typeface="Symbol" panose="05050102010706020507" pitchFamily="18" charset="2"/>
              <a:buChar char=""/>
              <a:tabLst>
                <a:tab pos="360045" algn="l"/>
              </a:tabLst>
            </a:pPr>
            <a:r>
              <a:rPr lang="en-US" dirty="0">
                <a:effectLst/>
                <a:latin typeface="Arial" panose="020B0604020202020204" pitchFamily="34" charset="0"/>
                <a:ea typeface="Calibri" panose="020F0502020204030204" pitchFamily="34" charset="0"/>
                <a:cs typeface="Times New Roman" panose="02020603050405020304" pitchFamily="18" charset="0"/>
              </a:rPr>
              <a:t>The US’s $1.900 </a:t>
            </a:r>
            <a:r>
              <a:rPr lang="en-US" dirty="0" err="1">
                <a:effectLst/>
                <a:latin typeface="Arial" panose="020B0604020202020204" pitchFamily="34" charset="0"/>
                <a:ea typeface="Calibri" panose="020F0502020204030204" pitchFamily="34" charset="0"/>
                <a:cs typeface="Times New Roman" panose="02020603050405020304" pitchFamily="18" charset="0"/>
              </a:rPr>
              <a:t>bil</a:t>
            </a:r>
            <a:r>
              <a:rPr lang="en-US" dirty="0">
                <a:effectLst/>
                <a:latin typeface="Arial" panose="020B0604020202020204" pitchFamily="34" charset="0"/>
                <a:ea typeface="Calibri" panose="020F0502020204030204" pitchFamily="34" charset="0"/>
                <a:cs typeface="Times New Roman" panose="02020603050405020304" pitchFamily="18" charset="0"/>
              </a:rPr>
              <a:t>. (3/2021): </a:t>
            </a:r>
            <a:r>
              <a:rPr lang="en-US" dirty="0">
                <a:latin typeface="Arial" panose="020B0604020202020204" pitchFamily="34" charset="0"/>
                <a:cs typeface="Times New Roman" panose="02020603050405020304" pitchFamily="18" charset="0"/>
              </a:rPr>
              <a:t>support for local governments, cash assistance to households, spending on education, health care, unemployment insurance, and credit assistance (loans and grants) to affected SMEs</a:t>
            </a:r>
          </a:p>
          <a:p>
            <a:pPr marL="342900" marR="0" lvl="0" indent="-342900" algn="just">
              <a:lnSpc>
                <a:spcPct val="115000"/>
              </a:lnSpc>
              <a:spcBef>
                <a:spcPts val="300"/>
              </a:spcBef>
              <a:spcAft>
                <a:spcPts val="300"/>
              </a:spcAft>
              <a:buFont typeface="Symbol" panose="05050102010706020507" pitchFamily="18" charset="2"/>
              <a:buChar char=""/>
              <a:tabLst>
                <a:tab pos="360045" algn="l"/>
              </a:tabLst>
            </a:pPr>
            <a:r>
              <a:rPr lang="en-US" dirty="0">
                <a:latin typeface="Arial" panose="020B0604020202020204" pitchFamily="34" charset="0"/>
                <a:cs typeface="Times New Roman" panose="02020603050405020304" pitchFamily="18" charset="0"/>
              </a:rPr>
              <a:t>EU’s €750 billion (12/2020), grants (€390 billion) and loans (€360 billion) 2021-23, of which 70% will be in 2021-22. </a:t>
            </a:r>
          </a:p>
          <a:p>
            <a:pPr marL="342900" marR="0" lvl="0" indent="-342900" algn="just">
              <a:lnSpc>
                <a:spcPct val="115000"/>
              </a:lnSpc>
              <a:spcBef>
                <a:spcPts val="300"/>
              </a:spcBef>
              <a:spcAft>
                <a:spcPts val="300"/>
              </a:spcAft>
              <a:buFont typeface="Symbol" panose="05050102010706020507" pitchFamily="18" charset="2"/>
              <a:buChar char=""/>
              <a:tabLst>
                <a:tab pos="360045" algn="l"/>
              </a:tabLst>
            </a:pPr>
            <a:r>
              <a:rPr lang="en-US" dirty="0">
                <a:latin typeface="Arial" panose="020B0604020202020204" pitchFamily="34" charset="0"/>
                <a:cs typeface="Times New Roman" panose="02020603050405020304" pitchFamily="18" charset="0"/>
              </a:rPr>
              <a:t>Japan’s </a:t>
            </a:r>
            <a:r>
              <a:rPr lang="vi-VN" dirty="0">
                <a:latin typeface="Arial" panose="020B0604020202020204" pitchFamily="34" charset="0"/>
                <a:cs typeface="Times New Roman" panose="02020603050405020304" pitchFamily="18" charset="0"/>
              </a:rPr>
              <a:t>$708 billion </a:t>
            </a:r>
            <a:r>
              <a:rPr lang="en-US" dirty="0">
                <a:latin typeface="Arial" panose="020B0604020202020204" pitchFamily="34" charset="0"/>
                <a:cs typeface="Times New Roman" panose="02020603050405020304" pitchFamily="18" charset="0"/>
              </a:rPr>
              <a:t>stimulus package, 13.1% GDP (12/20), support enterprises digitization and green technology as well as expanding COVID-19 preventing measures, providing preferential credit to affected businesses</a:t>
            </a:r>
          </a:p>
        </p:txBody>
      </p:sp>
      <p:graphicFrame>
        <p:nvGraphicFramePr>
          <p:cNvPr id="8" name="Chart 7">
            <a:extLst>
              <a:ext uri="{FF2B5EF4-FFF2-40B4-BE49-F238E27FC236}">
                <a16:creationId xmlns:a16="http://schemas.microsoft.com/office/drawing/2014/main" id="{00000000-0008-0000-0000-000006000000}"/>
              </a:ext>
            </a:extLst>
          </p:cNvPr>
          <p:cNvGraphicFramePr/>
          <p:nvPr>
            <p:extLst>
              <p:ext uri="{D42A27DB-BD31-4B8C-83A1-F6EECF244321}">
                <p14:modId xmlns:p14="http://schemas.microsoft.com/office/powerpoint/2010/main" val="3377375321"/>
              </p:ext>
            </p:extLst>
          </p:nvPr>
        </p:nvGraphicFramePr>
        <p:xfrm>
          <a:off x="4672267" y="957580"/>
          <a:ext cx="7137441" cy="2471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00000000-0008-0000-0000-000004000000}"/>
              </a:ext>
            </a:extLst>
          </p:cNvPr>
          <p:cNvGraphicFramePr/>
          <p:nvPr>
            <p:extLst>
              <p:ext uri="{D42A27DB-BD31-4B8C-83A1-F6EECF244321}">
                <p14:modId xmlns:p14="http://schemas.microsoft.com/office/powerpoint/2010/main" val="1103038907"/>
              </p:ext>
            </p:extLst>
          </p:nvPr>
        </p:nvGraphicFramePr>
        <p:xfrm>
          <a:off x="4686299" y="3630019"/>
          <a:ext cx="3775775" cy="28017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a:extLst>
              <a:ext uri="{FF2B5EF4-FFF2-40B4-BE49-F238E27FC236}">
                <a16:creationId xmlns:a16="http://schemas.microsoft.com/office/drawing/2014/main" id="{00000000-0008-0000-0000-000005000000}"/>
              </a:ext>
            </a:extLst>
          </p:cNvPr>
          <p:cNvGraphicFramePr/>
          <p:nvPr>
            <p:extLst>
              <p:ext uri="{D42A27DB-BD31-4B8C-83A1-F6EECF244321}">
                <p14:modId xmlns:p14="http://schemas.microsoft.com/office/powerpoint/2010/main" val="2748242573"/>
              </p:ext>
            </p:extLst>
          </p:nvPr>
        </p:nvGraphicFramePr>
        <p:xfrm>
          <a:off x="8658261" y="3658594"/>
          <a:ext cx="3315376" cy="27732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34800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2441</TotalTime>
  <Words>1781</Words>
  <Application>Microsoft Office PowerPoint</Application>
  <PresentationFormat>Widescreen</PresentationFormat>
  <Paragraphs>402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Symbol</vt:lpstr>
      <vt:lpstr>Tahoma</vt:lpstr>
      <vt:lpstr>Times New Roman</vt:lpstr>
      <vt:lpstr>Office Theme</vt:lpstr>
      <vt:lpstr>OUTLOOK VIETNAM ECONOMY 2021-2022 Recovery, opportunities and risks</vt:lpstr>
      <vt:lpstr>https://voxeu.org/article/aiming-zero-covid-19-ensure-economic-growth?fbclid=IwAR0DdABp4RfWnwymLeNArRZMvDKOVl6unEe8PnMPmfWenvMPvaFHGa4WS1M</vt:lpstr>
      <vt:lpstr>How has the COVID-19 affected Vietnam’s economy?</vt:lpstr>
      <vt:lpstr>How COVID-19 affected Vietnam’s economy?</vt:lpstr>
      <vt:lpstr>Contribution of labor productivity on growth decline</vt:lpstr>
      <vt:lpstr>Opportunities and risks, challenges</vt:lpstr>
      <vt:lpstr>Impacts of world prices</vt:lpstr>
      <vt:lpstr>Impact of high logistics costs</vt:lpstr>
      <vt:lpstr>Impact of global economic stimulus and support packages </vt:lpstr>
      <vt:lpstr>Impact of FTAs</vt:lpstr>
      <vt:lpstr>Support Enterprises recovery</vt:lpstr>
      <vt:lpstr>Businesses and household support package</vt:lpstr>
      <vt:lpstr>Nguy cơ nợ xấu</vt:lpstr>
      <vt:lpstr>Impact on State budget, difficulties appear</vt:lpstr>
      <vt:lpstr>Labor-shortage in large industrial centers</vt:lpstr>
      <vt:lpstr>Retail revenue growth (%YoY)</vt:lpstr>
      <vt:lpstr>Growth in 2021</vt:lpstr>
      <vt:lpstr>Growth in 2022</vt:lpstr>
      <vt:lpstr>Short time policy implications</vt:lpstr>
      <vt:lpstr>Policy recommendations in near future (cont.)</vt:lpstr>
      <vt:lpstr>Notes for recovery policies</vt:lpstr>
    </vt:vector>
  </TitlesOfParts>
  <Company>TEMAOS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Xu hướng dòng vốn đầu tư trực tiếp nước ngoài và dịch chuyển chuỗi cung ứng trong bối cảnh Covid-19</dc:title>
  <dc:creator>Acer</dc:creator>
  <cp:lastModifiedBy>T.T. Thang</cp:lastModifiedBy>
  <cp:revision>110</cp:revision>
  <dcterms:created xsi:type="dcterms:W3CDTF">2021-09-28T06:55:06Z</dcterms:created>
  <dcterms:modified xsi:type="dcterms:W3CDTF">2021-11-04T12:41:41Z</dcterms:modified>
</cp:coreProperties>
</file>